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8"/>
  </p:notesMasterIdLst>
  <p:handoutMasterIdLst>
    <p:handoutMasterId r:id="rId9"/>
  </p:handoutMasterIdLst>
  <p:sldIdLst>
    <p:sldId id="356" r:id="rId2"/>
    <p:sldId id="360" r:id="rId3"/>
    <p:sldId id="361" r:id="rId4"/>
    <p:sldId id="362" r:id="rId5"/>
    <p:sldId id="364" r:id="rId6"/>
    <p:sldId id="363" r:id="rId7"/>
  </p:sldIdLst>
  <p:sldSz cx="9144000" cy="6858000" type="screen4x3"/>
  <p:notesSz cx="6865938" cy="9996488"/>
  <p:embeddedFontLst>
    <p:embeddedFont>
      <p:font typeface="Avenir" panose="020B0503020203020204" pitchFamily="34" charset="0"/>
      <p:regular r:id="rId10"/>
      <p:italic r:id="rId11"/>
    </p:embeddedFon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Tahoma" panose="020B060403050404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A6D7"/>
    <a:srgbClr val="4197D3"/>
    <a:srgbClr val="1E73BB"/>
    <a:srgbClr val="006294"/>
    <a:srgbClr val="C8FBFC"/>
    <a:srgbClr val="DAEAF4"/>
    <a:srgbClr val="E5F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30" autoAdjust="0"/>
    <p:restoredTop sz="94614" autoAdjust="0"/>
  </p:normalViewPr>
  <p:slideViewPr>
    <p:cSldViewPr snapToGrid="0">
      <p:cViewPr varScale="1">
        <p:scale>
          <a:sx n="111" d="100"/>
          <a:sy n="111" d="100"/>
        </p:scale>
        <p:origin x="1134" y="2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501559"/>
          </a:xfrm>
          <a:prstGeom prst="rect">
            <a:avLst/>
          </a:prstGeom>
        </p:spPr>
        <p:txBody>
          <a:bodyPr vert="horz" lIns="96350" tIns="48175" rIns="96350" bIns="48175" rtlCol="0"/>
          <a:lstStyle>
            <a:lvl1pPr algn="l">
              <a:defRPr sz="1300"/>
            </a:lvl1pPr>
          </a:lstStyle>
          <a:p>
            <a:endParaRPr lang="en-GB"/>
          </a:p>
        </p:txBody>
      </p:sp>
      <p:sp>
        <p:nvSpPr>
          <p:cNvPr id="3" name="Date Placeholder 2"/>
          <p:cNvSpPr>
            <a:spLocks noGrp="1"/>
          </p:cNvSpPr>
          <p:nvPr>
            <p:ph type="dt" sz="quarter" idx="1"/>
          </p:nvPr>
        </p:nvSpPr>
        <p:spPr>
          <a:xfrm>
            <a:off x="3889109" y="0"/>
            <a:ext cx="2975240" cy="501559"/>
          </a:xfrm>
          <a:prstGeom prst="rect">
            <a:avLst/>
          </a:prstGeom>
        </p:spPr>
        <p:txBody>
          <a:bodyPr vert="horz" lIns="96350" tIns="48175" rIns="96350" bIns="48175" rtlCol="0"/>
          <a:lstStyle>
            <a:lvl1pPr algn="r">
              <a:defRPr sz="1300"/>
            </a:lvl1pPr>
          </a:lstStyle>
          <a:p>
            <a:fld id="{E25CE24D-75E2-4280-908F-6191186C0A26}" type="datetimeFigureOut">
              <a:rPr lang="en-GB" smtClean="0"/>
              <a:t>02/05/2019</a:t>
            </a:fld>
            <a:endParaRPr lang="en-GB"/>
          </a:p>
        </p:txBody>
      </p:sp>
      <p:sp>
        <p:nvSpPr>
          <p:cNvPr id="4" name="Footer Placeholder 3"/>
          <p:cNvSpPr>
            <a:spLocks noGrp="1"/>
          </p:cNvSpPr>
          <p:nvPr>
            <p:ph type="ftr" sz="quarter" idx="2"/>
          </p:nvPr>
        </p:nvSpPr>
        <p:spPr>
          <a:xfrm>
            <a:off x="0" y="9494930"/>
            <a:ext cx="2975240" cy="501559"/>
          </a:xfrm>
          <a:prstGeom prst="rect">
            <a:avLst/>
          </a:prstGeom>
        </p:spPr>
        <p:txBody>
          <a:bodyPr vert="horz" lIns="96350" tIns="48175" rIns="96350" bIns="48175" rtlCol="0" anchor="b"/>
          <a:lstStyle>
            <a:lvl1pPr algn="l">
              <a:defRPr sz="1300"/>
            </a:lvl1pPr>
          </a:lstStyle>
          <a:p>
            <a:endParaRPr lang="en-GB"/>
          </a:p>
        </p:txBody>
      </p:sp>
      <p:sp>
        <p:nvSpPr>
          <p:cNvPr id="5" name="Slide Number Placeholder 4"/>
          <p:cNvSpPr>
            <a:spLocks noGrp="1"/>
          </p:cNvSpPr>
          <p:nvPr>
            <p:ph type="sldNum" sz="quarter" idx="3"/>
          </p:nvPr>
        </p:nvSpPr>
        <p:spPr>
          <a:xfrm>
            <a:off x="3889109" y="9494930"/>
            <a:ext cx="2975240" cy="501559"/>
          </a:xfrm>
          <a:prstGeom prst="rect">
            <a:avLst/>
          </a:prstGeom>
        </p:spPr>
        <p:txBody>
          <a:bodyPr vert="horz" lIns="96350" tIns="48175" rIns="96350" bIns="48175" rtlCol="0" anchor="b"/>
          <a:lstStyle>
            <a:lvl1pPr algn="r">
              <a:defRPr sz="1300"/>
            </a:lvl1pPr>
          </a:lstStyle>
          <a:p>
            <a:fld id="{7BFB73B1-3BD7-44EC-9E28-8BAF31E40BB4}" type="slidenum">
              <a:rPr lang="en-GB" smtClean="0"/>
              <a:t>‹N°›</a:t>
            </a:fld>
            <a:endParaRPr lang="en-GB"/>
          </a:p>
        </p:txBody>
      </p:sp>
    </p:spTree>
    <p:extLst>
      <p:ext uri="{BB962C8B-B14F-4D97-AF65-F5344CB8AC3E}">
        <p14:creationId xmlns:p14="http://schemas.microsoft.com/office/powerpoint/2010/main" val="1872895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501559"/>
          </a:xfrm>
          <a:prstGeom prst="rect">
            <a:avLst/>
          </a:prstGeom>
        </p:spPr>
        <p:txBody>
          <a:bodyPr vert="horz" lIns="96350" tIns="48175" rIns="96350" bIns="48175" rtlCol="0"/>
          <a:lstStyle>
            <a:lvl1pPr algn="l">
              <a:defRPr sz="1300"/>
            </a:lvl1pPr>
          </a:lstStyle>
          <a:p>
            <a:endParaRPr lang="en-GB"/>
          </a:p>
        </p:txBody>
      </p:sp>
      <p:sp>
        <p:nvSpPr>
          <p:cNvPr id="3" name="Date Placeholder 2"/>
          <p:cNvSpPr>
            <a:spLocks noGrp="1"/>
          </p:cNvSpPr>
          <p:nvPr>
            <p:ph type="dt" idx="1"/>
          </p:nvPr>
        </p:nvSpPr>
        <p:spPr>
          <a:xfrm>
            <a:off x="3889109" y="0"/>
            <a:ext cx="2975240" cy="501559"/>
          </a:xfrm>
          <a:prstGeom prst="rect">
            <a:avLst/>
          </a:prstGeom>
        </p:spPr>
        <p:txBody>
          <a:bodyPr vert="horz" lIns="96350" tIns="48175" rIns="96350" bIns="48175" rtlCol="0"/>
          <a:lstStyle>
            <a:lvl1pPr algn="r">
              <a:defRPr sz="1300"/>
            </a:lvl1pPr>
          </a:lstStyle>
          <a:p>
            <a:fld id="{0DEF6C43-BC09-48B1-B1AF-BF217A0CC045}" type="datetimeFigureOut">
              <a:rPr lang="en-GB" smtClean="0"/>
              <a:t>02/05/2019</a:t>
            </a:fld>
            <a:endParaRPr lang="en-GB"/>
          </a:p>
        </p:txBody>
      </p:sp>
      <p:sp>
        <p:nvSpPr>
          <p:cNvPr id="4" name="Slide Image Placeholder 3"/>
          <p:cNvSpPr>
            <a:spLocks noGrp="1" noRot="1" noChangeAspect="1"/>
          </p:cNvSpPr>
          <p:nvPr>
            <p:ph type="sldImg" idx="2"/>
          </p:nvPr>
        </p:nvSpPr>
        <p:spPr>
          <a:xfrm>
            <a:off x="1184275" y="1249363"/>
            <a:ext cx="4497388" cy="3373437"/>
          </a:xfrm>
          <a:prstGeom prst="rect">
            <a:avLst/>
          </a:prstGeom>
          <a:noFill/>
          <a:ln w="12700">
            <a:solidFill>
              <a:prstClr val="black"/>
            </a:solidFill>
          </a:ln>
        </p:spPr>
        <p:txBody>
          <a:bodyPr vert="horz" lIns="96350" tIns="48175" rIns="96350" bIns="48175" rtlCol="0" anchor="ctr"/>
          <a:lstStyle/>
          <a:p>
            <a:endParaRPr lang="en-GB"/>
          </a:p>
        </p:txBody>
      </p:sp>
      <p:sp>
        <p:nvSpPr>
          <p:cNvPr id="5" name="Notes Placeholder 4"/>
          <p:cNvSpPr>
            <a:spLocks noGrp="1"/>
          </p:cNvSpPr>
          <p:nvPr>
            <p:ph type="body" sz="quarter" idx="3"/>
          </p:nvPr>
        </p:nvSpPr>
        <p:spPr>
          <a:xfrm>
            <a:off x="686594" y="4810811"/>
            <a:ext cx="5492750" cy="3936117"/>
          </a:xfrm>
          <a:prstGeom prst="rect">
            <a:avLst/>
          </a:prstGeom>
        </p:spPr>
        <p:txBody>
          <a:bodyPr vert="horz" lIns="96350" tIns="48175" rIns="96350" bIns="4817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4930"/>
            <a:ext cx="2975240" cy="501559"/>
          </a:xfrm>
          <a:prstGeom prst="rect">
            <a:avLst/>
          </a:prstGeom>
        </p:spPr>
        <p:txBody>
          <a:bodyPr vert="horz" lIns="96350" tIns="48175" rIns="96350" bIns="48175" rtlCol="0" anchor="b"/>
          <a:lstStyle>
            <a:lvl1pPr algn="l">
              <a:defRPr sz="1300"/>
            </a:lvl1pPr>
          </a:lstStyle>
          <a:p>
            <a:endParaRPr lang="en-GB"/>
          </a:p>
        </p:txBody>
      </p:sp>
      <p:sp>
        <p:nvSpPr>
          <p:cNvPr id="7" name="Slide Number Placeholder 6"/>
          <p:cNvSpPr>
            <a:spLocks noGrp="1"/>
          </p:cNvSpPr>
          <p:nvPr>
            <p:ph type="sldNum" sz="quarter" idx="5"/>
          </p:nvPr>
        </p:nvSpPr>
        <p:spPr>
          <a:xfrm>
            <a:off x="3889109" y="9494930"/>
            <a:ext cx="2975240" cy="501559"/>
          </a:xfrm>
          <a:prstGeom prst="rect">
            <a:avLst/>
          </a:prstGeom>
        </p:spPr>
        <p:txBody>
          <a:bodyPr vert="horz" lIns="96350" tIns="48175" rIns="96350" bIns="48175" rtlCol="0" anchor="b"/>
          <a:lstStyle>
            <a:lvl1pPr algn="r">
              <a:defRPr sz="1300"/>
            </a:lvl1pPr>
          </a:lstStyle>
          <a:p>
            <a:fld id="{AAA11F6F-B446-477D-B668-75370E6673F8}" type="slidenum">
              <a:rPr lang="en-GB" smtClean="0"/>
              <a:t>‹N°›</a:t>
            </a:fld>
            <a:endParaRPr lang="en-GB"/>
          </a:p>
        </p:txBody>
      </p:sp>
    </p:spTree>
    <p:extLst>
      <p:ext uri="{BB962C8B-B14F-4D97-AF65-F5344CB8AC3E}">
        <p14:creationId xmlns:p14="http://schemas.microsoft.com/office/powerpoint/2010/main" val="542401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ACTIVITIES &amp; SERVICES</a:t>
            </a:r>
          </a:p>
          <a:p>
            <a:pPr fontAlgn="base"/>
            <a:r>
              <a:rPr lang="en-US" sz="1200" b="0" i="0" kern="1200" dirty="0">
                <a:solidFill>
                  <a:schemeClr val="tx1"/>
                </a:solidFill>
                <a:effectLst/>
                <a:latin typeface="+mn-lt"/>
                <a:ea typeface="+mn-ea"/>
                <a:cs typeface="+mn-cs"/>
              </a:rPr>
              <a:t> </a:t>
            </a:r>
          </a:p>
          <a:p>
            <a:pPr fontAlgn="base"/>
            <a:r>
              <a:rPr lang="en-US" sz="1200" b="0" i="0" kern="1200" dirty="0">
                <a:solidFill>
                  <a:schemeClr val="tx1"/>
                </a:solidFill>
                <a:effectLst/>
                <a:latin typeface="+mn-lt"/>
                <a:ea typeface="+mn-ea"/>
                <a:cs typeface="+mn-cs"/>
              </a:rPr>
              <a:t>IMPACT INVESTING</a:t>
            </a:r>
          </a:p>
          <a:p>
            <a:pPr fontAlgn="base"/>
            <a:r>
              <a:rPr lang="en-US" sz="1200" b="0" i="0" kern="1200" dirty="0">
                <a:solidFill>
                  <a:schemeClr val="tx1"/>
                </a:solidFill>
                <a:effectLst/>
                <a:latin typeface="+mn-lt"/>
                <a:ea typeface="+mn-ea"/>
                <a:cs typeface="+mn-cs"/>
              </a:rPr>
              <a:t>Identify established and mature market based WASH entrepreneurs and projects, all over the world, who are serving low income populations</a:t>
            </a:r>
          </a:p>
          <a:p>
            <a:pPr fontAlgn="base"/>
            <a:r>
              <a:rPr lang="en-US" sz="1200" b="0" i="0" kern="1200" dirty="0">
                <a:solidFill>
                  <a:schemeClr val="tx1"/>
                </a:solidFill>
                <a:effectLst/>
                <a:latin typeface="+mn-lt"/>
                <a:ea typeface="+mn-ea"/>
                <a:cs typeface="+mn-cs"/>
              </a:rPr>
              <a:t>Perform a preliminary due diligence (financials, risk analysis, social impact, integrity, compliance),</a:t>
            </a:r>
          </a:p>
          <a:p>
            <a:pPr fontAlgn="base"/>
            <a:r>
              <a:rPr lang="en-US" sz="1200" b="0" i="0" kern="1200" dirty="0">
                <a:solidFill>
                  <a:schemeClr val="tx1"/>
                </a:solidFill>
                <a:effectLst/>
                <a:latin typeface="+mn-lt"/>
                <a:ea typeface="+mn-ea"/>
                <a:cs typeface="+mn-cs"/>
              </a:rPr>
              <a:t>Support the most promising projects to access capital through blended finance combining debt, equity &amp; soft loans from public funds and private impact investing funds.</a:t>
            </a:r>
          </a:p>
          <a:p>
            <a:pPr fontAlgn="base"/>
            <a:r>
              <a:rPr lang="en-US" sz="1200" b="0" i="0" kern="1200" dirty="0">
                <a:solidFill>
                  <a:schemeClr val="tx1"/>
                </a:solidFill>
                <a:effectLst/>
                <a:latin typeface="+mn-lt"/>
                <a:ea typeface="+mn-ea"/>
                <a:cs typeface="+mn-cs"/>
              </a:rPr>
              <a:t>​</a:t>
            </a:r>
          </a:p>
          <a:p>
            <a:pPr fontAlgn="base"/>
            <a:r>
              <a:rPr lang="en-US" sz="1200" b="0" i="0" kern="1200" dirty="0">
                <a:solidFill>
                  <a:schemeClr val="tx1"/>
                </a:solidFill>
                <a:effectLst/>
                <a:latin typeface="+mn-lt"/>
                <a:ea typeface="+mn-ea"/>
                <a:cs typeface="+mn-cs"/>
              </a:rPr>
              <a:t>TRAINING &amp; AUDITING ON WATER &amp; HUMAN RIGHTS FOR BUSINESS </a:t>
            </a:r>
          </a:p>
          <a:p>
            <a:pPr fontAlgn="base"/>
            <a:r>
              <a:rPr lang="en-US" sz="1200" b="0" i="0" kern="1200" dirty="0">
                <a:solidFill>
                  <a:schemeClr val="tx1"/>
                </a:solidFill>
                <a:effectLst/>
                <a:latin typeface="+mn-lt"/>
                <a:ea typeface="+mn-ea"/>
                <a:cs typeface="+mn-cs"/>
              </a:rPr>
              <a:t>Audit / Risk Assessments of industrial sites and supply chains, based on recognized global standards and risk assessment tools, in the fields of 1/ the "Right to Water", 2/ WASH, 3/ IWRM, and 4/ other related topics (working conditions, property rights, etc.)</a:t>
            </a:r>
          </a:p>
          <a:p>
            <a:pPr fontAlgn="base"/>
            <a:r>
              <a:rPr lang="en-US" sz="1200" b="0" i="0" kern="1200" dirty="0">
                <a:solidFill>
                  <a:schemeClr val="tx1"/>
                </a:solidFill>
                <a:effectLst/>
                <a:latin typeface="+mn-lt"/>
                <a:ea typeface="+mn-ea"/>
                <a:cs typeface="+mn-cs"/>
              </a:rPr>
              <a:t>Monitoring and Reporting, aligned on SDGs and GRI, with integration in risk management frameworks and CSR/CSV reports,.</a:t>
            </a:r>
          </a:p>
          <a:p>
            <a:pPr fontAlgn="base"/>
            <a:r>
              <a:rPr lang="en-US" sz="1200" b="0" i="0" kern="1200" dirty="0">
                <a:solidFill>
                  <a:schemeClr val="tx1"/>
                </a:solidFill>
                <a:effectLst/>
                <a:latin typeface="+mn-lt"/>
                <a:ea typeface="+mn-ea"/>
                <a:cs typeface="+mn-cs"/>
              </a:rPr>
              <a:t>Mediation and Mitigation of risks - with the support of legal experts and mediators - conducting to the implementation of sustainable community based solutions (social entrepreneurs, etc.)</a:t>
            </a:r>
          </a:p>
          <a:p>
            <a:pPr fontAlgn="base"/>
            <a:r>
              <a:rPr lang="en-US" sz="1200" b="0" i="0" kern="1200" dirty="0">
                <a:solidFill>
                  <a:schemeClr val="tx1"/>
                </a:solidFill>
                <a:effectLst/>
                <a:latin typeface="+mn-lt"/>
                <a:ea typeface="+mn-ea"/>
                <a:cs typeface="+mn-cs"/>
              </a:rPr>
              <a:t> </a:t>
            </a:r>
          </a:p>
          <a:p>
            <a:pPr fontAlgn="base"/>
            <a:r>
              <a:rPr lang="en-US" sz="1200" b="0" i="0" kern="1200" dirty="0">
                <a:solidFill>
                  <a:schemeClr val="tx1"/>
                </a:solidFill>
                <a:effectLst/>
                <a:latin typeface="+mn-lt"/>
                <a:ea typeface="+mn-ea"/>
                <a:cs typeface="+mn-cs"/>
              </a:rPr>
              <a:t>​</a:t>
            </a:r>
          </a:p>
          <a:p>
            <a:pPr fontAlgn="base"/>
            <a:r>
              <a:rPr lang="en-US" sz="1200" b="0" i="0" kern="1200" dirty="0">
                <a:solidFill>
                  <a:schemeClr val="tx1"/>
                </a:solidFill>
                <a:effectLst/>
                <a:latin typeface="+mn-lt"/>
                <a:ea typeface="+mn-ea"/>
                <a:cs typeface="+mn-cs"/>
              </a:rPr>
              <a:t>FACILITATING</a:t>
            </a:r>
          </a:p>
          <a:p>
            <a:pPr fontAlgn="base"/>
            <a:r>
              <a:rPr lang="en-US" sz="1200" b="0" i="0" kern="1200" dirty="0">
                <a:solidFill>
                  <a:schemeClr val="tx1"/>
                </a:solidFill>
                <a:effectLst/>
                <a:latin typeface="+mn-lt"/>
                <a:ea typeface="+mn-ea"/>
                <a:cs typeface="+mn-cs"/>
              </a:rPr>
              <a:t>Corporate Value Chains (in particular </a:t>
            </a:r>
            <a:r>
              <a:rPr lang="en-US" sz="1200" b="0" i="0" kern="1200" dirty="0" err="1">
                <a:solidFill>
                  <a:schemeClr val="tx1"/>
                </a:solidFill>
                <a:effectLst/>
                <a:latin typeface="+mn-lt"/>
                <a:ea typeface="+mn-ea"/>
                <a:cs typeface="+mn-cs"/>
              </a:rPr>
              <a:t>Agri</a:t>
            </a:r>
            <a:r>
              <a:rPr lang="en-US" sz="1200" b="0" i="0" kern="1200" dirty="0">
                <a:solidFill>
                  <a:schemeClr val="tx1"/>
                </a:solidFill>
                <a:effectLst/>
                <a:latin typeface="+mn-lt"/>
                <a:ea typeface="+mn-ea"/>
                <a:cs typeface="+mn-cs"/>
              </a:rPr>
              <a:t>/Food) who are facing water issues where they are operating (in particular the low-income communities from which they are sourcing their raw materials).</a:t>
            </a:r>
          </a:p>
          <a:p>
            <a:endParaRPr lang="en-US" dirty="0"/>
          </a:p>
        </p:txBody>
      </p:sp>
      <p:sp>
        <p:nvSpPr>
          <p:cNvPr id="4" name="Slide Number Placeholder 3"/>
          <p:cNvSpPr>
            <a:spLocks noGrp="1"/>
          </p:cNvSpPr>
          <p:nvPr>
            <p:ph type="sldNum" sz="quarter" idx="10"/>
          </p:nvPr>
        </p:nvSpPr>
        <p:spPr/>
        <p:txBody>
          <a:bodyPr/>
          <a:lstStyle/>
          <a:p>
            <a:fld id="{F208547B-E154-4BD1-8A3C-97609285BC38}" type="slidenum">
              <a:rPr lang="en-GB" smtClean="0"/>
              <a:t>1</a:t>
            </a:fld>
            <a:endParaRPr lang="en-GB"/>
          </a:p>
        </p:txBody>
      </p:sp>
    </p:spTree>
    <p:extLst>
      <p:ext uri="{BB962C8B-B14F-4D97-AF65-F5344CB8AC3E}">
        <p14:creationId xmlns:p14="http://schemas.microsoft.com/office/powerpoint/2010/main" val="287299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3083092" y="6356351"/>
            <a:ext cx="2057400" cy="365125"/>
          </a:xfrm>
        </p:spPr>
        <p:txBody>
          <a:bodyPr/>
          <a:lstStyle/>
          <a:p>
            <a:fld id="{3D9E180C-E2A5-42BC-8CF0-389B10EE3CF9}" type="datetimeFigureOut">
              <a:rPr lang="en-GB" smtClean="0"/>
              <a:t>02/05/2019</a:t>
            </a:fld>
            <a:endParaRPr lang="en-GB" dirty="0"/>
          </a:p>
        </p:txBody>
      </p:sp>
      <p:sp>
        <p:nvSpPr>
          <p:cNvPr id="5" name="Footer Placeholder 4"/>
          <p:cNvSpPr>
            <a:spLocks noGrp="1"/>
          </p:cNvSpPr>
          <p:nvPr>
            <p:ph type="ftr" sz="quarter" idx="11"/>
          </p:nvPr>
        </p:nvSpPr>
        <p:spPr>
          <a:xfrm>
            <a:off x="77906" y="6657456"/>
            <a:ext cx="1706679" cy="150645"/>
          </a:xfrm>
        </p:spPr>
        <p:txBody>
          <a:bodyPr/>
          <a:lstStyle/>
          <a:p>
            <a:r>
              <a:rPr lang="en-GB" dirty="0"/>
              <a:t>©2019 Waterpreneurs</a:t>
            </a:r>
          </a:p>
        </p:txBody>
      </p:sp>
      <p:sp>
        <p:nvSpPr>
          <p:cNvPr id="6" name="Slide Number Placeholder 5"/>
          <p:cNvSpPr>
            <a:spLocks noGrp="1"/>
          </p:cNvSpPr>
          <p:nvPr>
            <p:ph type="sldNum" sz="quarter" idx="12"/>
          </p:nvPr>
        </p:nvSpPr>
        <p:spPr/>
        <p:txBody>
          <a:bodyPr/>
          <a:lstStyle/>
          <a:p>
            <a:fld id="{302CDD6F-21E5-43B4-B322-126B2933DDEA}" type="slidenum">
              <a:rPr lang="en-GB" smtClean="0"/>
              <a:t>‹N°›</a:t>
            </a:fld>
            <a:endParaRPr lang="en-GB"/>
          </a:p>
        </p:txBody>
      </p:sp>
    </p:spTree>
    <p:extLst>
      <p:ext uri="{BB962C8B-B14F-4D97-AF65-F5344CB8AC3E}">
        <p14:creationId xmlns:p14="http://schemas.microsoft.com/office/powerpoint/2010/main" val="3078604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9E180C-E2A5-42BC-8CF0-389B10EE3CF9}" type="datetimeFigureOut">
              <a:rPr lang="en-GB" smtClean="0"/>
              <a:t>02/05/2019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2CDD6F-21E5-43B4-B322-126B2933DDEA}" type="slidenum">
              <a:rPr lang="en-GB" smtClean="0"/>
              <a:t>‹N°›</a:t>
            </a:fld>
            <a:endParaRPr lang="en-GB"/>
          </a:p>
        </p:txBody>
      </p:sp>
      <p:sp>
        <p:nvSpPr>
          <p:cNvPr id="8" name="Footer Placeholder 4">
            <a:extLst>
              <a:ext uri="{FF2B5EF4-FFF2-40B4-BE49-F238E27FC236}">
                <a16:creationId xmlns:a16="http://schemas.microsoft.com/office/drawing/2014/main" id="{F7B4D649-7EBC-4C40-B8D8-1EE41D87AF16}"/>
              </a:ext>
            </a:extLst>
          </p:cNvPr>
          <p:cNvSpPr txBox="1">
            <a:spLocks/>
          </p:cNvSpPr>
          <p:nvPr userDrawn="1"/>
        </p:nvSpPr>
        <p:spPr>
          <a:xfrm>
            <a:off x="77906" y="6657456"/>
            <a:ext cx="1706679" cy="15064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dirty="0">
                <a:solidFill>
                  <a:schemeClr val="accent4"/>
                </a:solidFill>
              </a:rPr>
              <a:t>©2019 Waterpreneurs</a:t>
            </a:r>
          </a:p>
        </p:txBody>
      </p:sp>
    </p:spTree>
    <p:extLst>
      <p:ext uri="{BB962C8B-B14F-4D97-AF65-F5344CB8AC3E}">
        <p14:creationId xmlns:p14="http://schemas.microsoft.com/office/powerpoint/2010/main" val="280221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9E180C-E2A5-42BC-8CF0-389B10EE3CF9}" type="datetimeFigureOut">
              <a:rPr lang="en-GB" smtClean="0"/>
              <a:t>02/05/2019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2CDD6F-21E5-43B4-B322-126B2933DDEA}" type="slidenum">
              <a:rPr lang="en-GB" smtClean="0"/>
              <a:t>‹N°›</a:t>
            </a:fld>
            <a:endParaRPr lang="en-GB"/>
          </a:p>
        </p:txBody>
      </p:sp>
      <p:sp>
        <p:nvSpPr>
          <p:cNvPr id="7" name="Footer Placeholder 4">
            <a:extLst>
              <a:ext uri="{FF2B5EF4-FFF2-40B4-BE49-F238E27FC236}">
                <a16:creationId xmlns:a16="http://schemas.microsoft.com/office/drawing/2014/main" id="{0E77D9F0-3A4B-4F62-BC82-FAD95A5CC2DC}"/>
              </a:ext>
            </a:extLst>
          </p:cNvPr>
          <p:cNvSpPr txBox="1">
            <a:spLocks/>
          </p:cNvSpPr>
          <p:nvPr userDrawn="1"/>
        </p:nvSpPr>
        <p:spPr>
          <a:xfrm>
            <a:off x="77906" y="6657456"/>
            <a:ext cx="1706679" cy="15064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dirty="0">
                <a:solidFill>
                  <a:schemeClr val="accent4"/>
                </a:solidFill>
              </a:rPr>
              <a:t>©2019 Waterpreneurs</a:t>
            </a:r>
          </a:p>
        </p:txBody>
      </p:sp>
    </p:spTree>
    <p:extLst>
      <p:ext uri="{BB962C8B-B14F-4D97-AF65-F5344CB8AC3E}">
        <p14:creationId xmlns:p14="http://schemas.microsoft.com/office/powerpoint/2010/main" val="2055264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9E180C-E2A5-42BC-8CF0-389B10EE3CF9}" type="datetimeFigureOut">
              <a:rPr lang="en-GB" smtClean="0"/>
              <a:t>02/05/2019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2CDD6F-21E5-43B4-B322-126B2933DDEA}" type="slidenum">
              <a:rPr lang="en-GB" smtClean="0"/>
              <a:t>‹N°›</a:t>
            </a:fld>
            <a:endParaRPr lang="en-GB"/>
          </a:p>
        </p:txBody>
      </p:sp>
      <p:sp>
        <p:nvSpPr>
          <p:cNvPr id="7" name="Footer Placeholder 4">
            <a:extLst>
              <a:ext uri="{FF2B5EF4-FFF2-40B4-BE49-F238E27FC236}">
                <a16:creationId xmlns:a16="http://schemas.microsoft.com/office/drawing/2014/main" id="{BF82C626-4A8A-4EA7-89F1-00856B6B52CB}"/>
              </a:ext>
            </a:extLst>
          </p:cNvPr>
          <p:cNvSpPr txBox="1">
            <a:spLocks/>
          </p:cNvSpPr>
          <p:nvPr userDrawn="1"/>
        </p:nvSpPr>
        <p:spPr>
          <a:xfrm>
            <a:off x="77906" y="6657456"/>
            <a:ext cx="1706679" cy="15064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dirty="0">
                <a:solidFill>
                  <a:schemeClr val="accent4"/>
                </a:solidFill>
              </a:rPr>
              <a:t>©2019 Waterpreneurs</a:t>
            </a:r>
          </a:p>
        </p:txBody>
      </p:sp>
    </p:spTree>
    <p:extLst>
      <p:ext uri="{BB962C8B-B14F-4D97-AF65-F5344CB8AC3E}">
        <p14:creationId xmlns:p14="http://schemas.microsoft.com/office/powerpoint/2010/main" val="625874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3D9E180C-E2A5-42BC-8CF0-389B10EE3CF9}" type="datetimeFigureOut">
              <a:rPr lang="en-GB" smtClean="0"/>
              <a:t>02/05/2019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665735-B874-4B74-B412-CFC617DE4FCD}" type="slidenum">
              <a:rPr lang="en-GB" smtClean="0"/>
              <a:pPr/>
              <a:t>‹N°›</a:t>
            </a:fld>
            <a:endParaRPr lang="en-GB" dirty="0"/>
          </a:p>
        </p:txBody>
      </p:sp>
      <p:sp>
        <p:nvSpPr>
          <p:cNvPr id="8" name="Footer Placeholder 4">
            <a:extLst>
              <a:ext uri="{FF2B5EF4-FFF2-40B4-BE49-F238E27FC236}">
                <a16:creationId xmlns:a16="http://schemas.microsoft.com/office/drawing/2014/main" id="{602DD152-3E0F-43AD-92D9-00129F764FB2}"/>
              </a:ext>
            </a:extLst>
          </p:cNvPr>
          <p:cNvSpPr txBox="1">
            <a:spLocks/>
          </p:cNvSpPr>
          <p:nvPr userDrawn="1"/>
        </p:nvSpPr>
        <p:spPr>
          <a:xfrm>
            <a:off x="77906" y="6657456"/>
            <a:ext cx="1706679" cy="15064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dirty="0">
                <a:solidFill>
                  <a:schemeClr val="accent4"/>
                </a:solidFill>
              </a:rPr>
              <a:t>©2019 Waterpreneurs</a:t>
            </a:r>
          </a:p>
        </p:txBody>
      </p:sp>
    </p:spTree>
    <p:extLst>
      <p:ext uri="{BB962C8B-B14F-4D97-AF65-F5344CB8AC3E}">
        <p14:creationId xmlns:p14="http://schemas.microsoft.com/office/powerpoint/2010/main" val="1177558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9E180C-E2A5-42BC-8CF0-389B10EE3CF9}" type="datetimeFigureOut">
              <a:rPr lang="en-GB" smtClean="0"/>
              <a:t>02/05/2019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2CDD6F-21E5-43B4-B322-126B2933DDEA}" type="slidenum">
              <a:rPr lang="en-GB" smtClean="0"/>
              <a:t>‹N°›</a:t>
            </a:fld>
            <a:endParaRPr lang="en-GB"/>
          </a:p>
        </p:txBody>
      </p:sp>
      <p:sp>
        <p:nvSpPr>
          <p:cNvPr id="7" name="Footer Placeholder 4">
            <a:extLst>
              <a:ext uri="{FF2B5EF4-FFF2-40B4-BE49-F238E27FC236}">
                <a16:creationId xmlns:a16="http://schemas.microsoft.com/office/drawing/2014/main" id="{3E201698-A268-4445-9068-310E044E7E53}"/>
              </a:ext>
            </a:extLst>
          </p:cNvPr>
          <p:cNvSpPr txBox="1">
            <a:spLocks/>
          </p:cNvSpPr>
          <p:nvPr userDrawn="1"/>
        </p:nvSpPr>
        <p:spPr>
          <a:xfrm>
            <a:off x="77906" y="6657456"/>
            <a:ext cx="1706679" cy="15064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dirty="0">
                <a:solidFill>
                  <a:schemeClr val="accent4"/>
                </a:solidFill>
              </a:rPr>
              <a:t>©2019 Waterpreneurs</a:t>
            </a:r>
          </a:p>
        </p:txBody>
      </p:sp>
    </p:spTree>
    <p:extLst>
      <p:ext uri="{BB962C8B-B14F-4D97-AF65-F5344CB8AC3E}">
        <p14:creationId xmlns:p14="http://schemas.microsoft.com/office/powerpoint/2010/main" val="393278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9E180C-E2A5-42BC-8CF0-389B10EE3CF9}" type="datetimeFigureOut">
              <a:rPr lang="en-GB" smtClean="0"/>
              <a:t>02/05/2019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2CDD6F-21E5-43B4-B322-126B2933DDEA}" type="slidenum">
              <a:rPr lang="en-GB" smtClean="0"/>
              <a:t>‹N°›</a:t>
            </a:fld>
            <a:endParaRPr lang="en-GB"/>
          </a:p>
        </p:txBody>
      </p:sp>
      <p:sp>
        <p:nvSpPr>
          <p:cNvPr id="8" name="Footer Placeholder 4">
            <a:extLst>
              <a:ext uri="{FF2B5EF4-FFF2-40B4-BE49-F238E27FC236}">
                <a16:creationId xmlns:a16="http://schemas.microsoft.com/office/drawing/2014/main" id="{F29829D4-AF75-4CE4-B948-E85020BE4884}"/>
              </a:ext>
            </a:extLst>
          </p:cNvPr>
          <p:cNvSpPr txBox="1">
            <a:spLocks/>
          </p:cNvSpPr>
          <p:nvPr userDrawn="1"/>
        </p:nvSpPr>
        <p:spPr>
          <a:xfrm>
            <a:off x="77906" y="6657456"/>
            <a:ext cx="1706679" cy="15064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dirty="0">
                <a:solidFill>
                  <a:schemeClr val="accent4"/>
                </a:solidFill>
              </a:rPr>
              <a:t>©2019 Waterpreneurs</a:t>
            </a:r>
          </a:p>
        </p:txBody>
      </p:sp>
    </p:spTree>
    <p:extLst>
      <p:ext uri="{BB962C8B-B14F-4D97-AF65-F5344CB8AC3E}">
        <p14:creationId xmlns:p14="http://schemas.microsoft.com/office/powerpoint/2010/main" val="1577039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9E180C-E2A5-42BC-8CF0-389B10EE3CF9}" type="datetimeFigureOut">
              <a:rPr lang="en-GB" smtClean="0"/>
              <a:t>02/05/2019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2CDD6F-21E5-43B4-B322-126B2933DDEA}" type="slidenum">
              <a:rPr lang="en-GB" smtClean="0"/>
              <a:t>‹N°›</a:t>
            </a:fld>
            <a:endParaRPr lang="en-GB"/>
          </a:p>
        </p:txBody>
      </p:sp>
      <p:sp>
        <p:nvSpPr>
          <p:cNvPr id="10" name="Footer Placeholder 4">
            <a:extLst>
              <a:ext uri="{FF2B5EF4-FFF2-40B4-BE49-F238E27FC236}">
                <a16:creationId xmlns:a16="http://schemas.microsoft.com/office/drawing/2014/main" id="{9BEC0177-C840-4FD4-9769-ED02E704D9B0}"/>
              </a:ext>
            </a:extLst>
          </p:cNvPr>
          <p:cNvSpPr txBox="1">
            <a:spLocks/>
          </p:cNvSpPr>
          <p:nvPr userDrawn="1"/>
        </p:nvSpPr>
        <p:spPr>
          <a:xfrm>
            <a:off x="77906" y="6657456"/>
            <a:ext cx="1706679" cy="15064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dirty="0">
                <a:solidFill>
                  <a:schemeClr val="accent4"/>
                </a:solidFill>
              </a:rPr>
              <a:t>©2019 Waterpreneurs</a:t>
            </a:r>
          </a:p>
        </p:txBody>
      </p:sp>
    </p:spTree>
    <p:extLst>
      <p:ext uri="{BB962C8B-B14F-4D97-AF65-F5344CB8AC3E}">
        <p14:creationId xmlns:p14="http://schemas.microsoft.com/office/powerpoint/2010/main" val="3531299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9E180C-E2A5-42BC-8CF0-389B10EE3CF9}" type="datetimeFigureOut">
              <a:rPr lang="en-GB" smtClean="0"/>
              <a:t>02/05/2019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2CDD6F-21E5-43B4-B322-126B2933DDEA}" type="slidenum">
              <a:rPr lang="en-GB" smtClean="0"/>
              <a:t>‹N°›</a:t>
            </a:fld>
            <a:endParaRPr lang="en-GB"/>
          </a:p>
        </p:txBody>
      </p:sp>
      <p:sp>
        <p:nvSpPr>
          <p:cNvPr id="6" name="Footer Placeholder 4">
            <a:extLst>
              <a:ext uri="{FF2B5EF4-FFF2-40B4-BE49-F238E27FC236}">
                <a16:creationId xmlns:a16="http://schemas.microsoft.com/office/drawing/2014/main" id="{5A1575C2-9471-4436-A2DD-18680DB005EC}"/>
              </a:ext>
            </a:extLst>
          </p:cNvPr>
          <p:cNvSpPr txBox="1">
            <a:spLocks/>
          </p:cNvSpPr>
          <p:nvPr userDrawn="1"/>
        </p:nvSpPr>
        <p:spPr>
          <a:xfrm>
            <a:off x="77906" y="6657456"/>
            <a:ext cx="1706679" cy="15064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dirty="0">
                <a:solidFill>
                  <a:schemeClr val="accent4"/>
                </a:solidFill>
              </a:rPr>
              <a:t>©2019 Waterpreneurs</a:t>
            </a:r>
          </a:p>
        </p:txBody>
      </p:sp>
    </p:spTree>
    <p:extLst>
      <p:ext uri="{BB962C8B-B14F-4D97-AF65-F5344CB8AC3E}">
        <p14:creationId xmlns:p14="http://schemas.microsoft.com/office/powerpoint/2010/main" val="3719552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E180C-E2A5-42BC-8CF0-389B10EE3CF9}" type="datetimeFigureOut">
              <a:rPr lang="en-GB" smtClean="0"/>
              <a:t>02/05/2019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2CDD6F-21E5-43B4-B322-126B2933DDEA}" type="slidenum">
              <a:rPr lang="en-GB" smtClean="0"/>
              <a:t>‹N°›</a:t>
            </a:fld>
            <a:endParaRPr lang="en-GB"/>
          </a:p>
        </p:txBody>
      </p:sp>
      <p:sp>
        <p:nvSpPr>
          <p:cNvPr id="5" name="Footer Placeholder 4">
            <a:extLst>
              <a:ext uri="{FF2B5EF4-FFF2-40B4-BE49-F238E27FC236}">
                <a16:creationId xmlns:a16="http://schemas.microsoft.com/office/drawing/2014/main" id="{698A2B8C-D91A-4770-98E4-CF56ABCB83CA}"/>
              </a:ext>
            </a:extLst>
          </p:cNvPr>
          <p:cNvSpPr txBox="1">
            <a:spLocks/>
          </p:cNvSpPr>
          <p:nvPr userDrawn="1"/>
        </p:nvSpPr>
        <p:spPr>
          <a:xfrm>
            <a:off x="77906" y="6657456"/>
            <a:ext cx="1706679" cy="15064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dirty="0">
                <a:solidFill>
                  <a:schemeClr val="accent4"/>
                </a:solidFill>
              </a:rPr>
              <a:t>©2019 Waterpreneurs</a:t>
            </a:r>
          </a:p>
        </p:txBody>
      </p:sp>
    </p:spTree>
    <p:extLst>
      <p:ext uri="{BB962C8B-B14F-4D97-AF65-F5344CB8AC3E}">
        <p14:creationId xmlns:p14="http://schemas.microsoft.com/office/powerpoint/2010/main" val="3331785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D9E180C-E2A5-42BC-8CF0-389B10EE3CF9}" type="datetimeFigureOut">
              <a:rPr lang="en-GB" smtClean="0"/>
              <a:t>02/05/2019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2CDD6F-21E5-43B4-B322-126B2933DDEA}" type="slidenum">
              <a:rPr lang="en-GB" smtClean="0"/>
              <a:pPr/>
              <a:t>‹N°›</a:t>
            </a:fld>
            <a:endParaRPr lang="en-GB" dirty="0"/>
          </a:p>
        </p:txBody>
      </p:sp>
      <p:sp>
        <p:nvSpPr>
          <p:cNvPr id="6" name="Footer Placeholder 4">
            <a:extLst>
              <a:ext uri="{FF2B5EF4-FFF2-40B4-BE49-F238E27FC236}">
                <a16:creationId xmlns:a16="http://schemas.microsoft.com/office/drawing/2014/main" id="{9918548E-2A9E-4F4E-B5C7-EAFB9F52AC4A}"/>
              </a:ext>
            </a:extLst>
          </p:cNvPr>
          <p:cNvSpPr txBox="1">
            <a:spLocks/>
          </p:cNvSpPr>
          <p:nvPr userDrawn="1"/>
        </p:nvSpPr>
        <p:spPr>
          <a:xfrm>
            <a:off x="77906" y="6657456"/>
            <a:ext cx="1706679" cy="15064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dirty="0">
                <a:solidFill>
                  <a:schemeClr val="accent4"/>
                </a:solidFill>
              </a:rPr>
              <a:t>©2019 Waterpreneurs</a:t>
            </a:r>
          </a:p>
        </p:txBody>
      </p:sp>
    </p:spTree>
    <p:extLst>
      <p:ext uri="{BB962C8B-B14F-4D97-AF65-F5344CB8AC3E}">
        <p14:creationId xmlns:p14="http://schemas.microsoft.com/office/powerpoint/2010/main" val="1386124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9E180C-E2A5-42BC-8CF0-389B10EE3CF9}" type="datetimeFigureOut">
              <a:rPr lang="en-GB" smtClean="0"/>
              <a:t>02/05/2019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2CDD6F-21E5-43B4-B322-126B2933DDEA}" type="slidenum">
              <a:rPr lang="en-GB" smtClean="0"/>
              <a:t>‹N°›</a:t>
            </a:fld>
            <a:endParaRPr lang="en-GB"/>
          </a:p>
        </p:txBody>
      </p:sp>
      <p:sp>
        <p:nvSpPr>
          <p:cNvPr id="8" name="Footer Placeholder 4">
            <a:extLst>
              <a:ext uri="{FF2B5EF4-FFF2-40B4-BE49-F238E27FC236}">
                <a16:creationId xmlns:a16="http://schemas.microsoft.com/office/drawing/2014/main" id="{D7B1D017-9CA3-454B-923F-6DDCD2A559B1}"/>
              </a:ext>
            </a:extLst>
          </p:cNvPr>
          <p:cNvSpPr txBox="1">
            <a:spLocks/>
          </p:cNvSpPr>
          <p:nvPr userDrawn="1"/>
        </p:nvSpPr>
        <p:spPr>
          <a:xfrm>
            <a:off x="77906" y="6657456"/>
            <a:ext cx="1706679" cy="15064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dirty="0">
                <a:solidFill>
                  <a:schemeClr val="accent4"/>
                </a:solidFill>
              </a:rPr>
              <a:t>©2019 Waterpreneurs</a:t>
            </a:r>
          </a:p>
        </p:txBody>
      </p:sp>
    </p:spTree>
    <p:extLst>
      <p:ext uri="{BB962C8B-B14F-4D97-AF65-F5344CB8AC3E}">
        <p14:creationId xmlns:p14="http://schemas.microsoft.com/office/powerpoint/2010/main" val="274922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645" y="688701"/>
            <a:ext cx="8307705" cy="7277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E180C-E2A5-42BC-8CF0-389B10EE3CF9}" type="datetimeFigureOut">
              <a:rPr lang="en-GB" smtClean="0"/>
              <a:t>02/05/2019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2CDD6F-21E5-43B4-B322-126B2933DDEA}" type="slidenum">
              <a:rPr lang="en-GB" smtClean="0"/>
              <a:pPr/>
              <a:t>‹N°›</a:t>
            </a:fld>
            <a:endParaRPr lang="en-GB" dirty="0"/>
          </a:p>
        </p:txBody>
      </p:sp>
      <p:sp>
        <p:nvSpPr>
          <p:cNvPr id="13" name="Footer Placeholder 4">
            <a:extLst>
              <a:ext uri="{FF2B5EF4-FFF2-40B4-BE49-F238E27FC236}">
                <a16:creationId xmlns:a16="http://schemas.microsoft.com/office/drawing/2014/main" id="{CBA480AD-F370-4C9D-B275-B3E0915AD4A4}"/>
              </a:ext>
            </a:extLst>
          </p:cNvPr>
          <p:cNvSpPr txBox="1">
            <a:spLocks/>
          </p:cNvSpPr>
          <p:nvPr userDrawn="1"/>
        </p:nvSpPr>
        <p:spPr>
          <a:xfrm>
            <a:off x="77906" y="6586099"/>
            <a:ext cx="1706679" cy="15064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dirty="0">
                <a:solidFill>
                  <a:schemeClr val="accent4"/>
                </a:solidFill>
              </a:rPr>
              <a:t>©2019 Waterpreneurs</a:t>
            </a:r>
          </a:p>
        </p:txBody>
      </p:sp>
    </p:spTree>
    <p:extLst>
      <p:ext uri="{BB962C8B-B14F-4D97-AF65-F5344CB8AC3E}">
        <p14:creationId xmlns:p14="http://schemas.microsoft.com/office/powerpoint/2010/main" val="1946901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3200" kern="1200" cap="all" baseline="0">
          <a:solidFill>
            <a:schemeClr val="tx2"/>
          </a:solidFill>
          <a:latin typeface="Avenir" panose="020B050302020302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2"/>
          </a:solidFill>
          <a:latin typeface="Avenir" panose="020B050302020302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venir" panose="020B050302020302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venir" panose="020B0503020203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Avenir" panose="020B0503020203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Avenir" panose="020B0503020203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inkedin.com/company/waterpreneurs" TargetMode="External"/><Relationship Id="rId2" Type="http://schemas.openxmlformats.org/officeDocument/2006/relationships/hyperlink" Target="https://twitter.com/Waterpreneurs"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facebook.com/waterpreneu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drive.google.com/file/d/1GD51hUgarMFehF1Nc0Ze-5JDrnFAbngt/view?usp=shar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6A47CF2-261F-854C-8733-D8CFC48C5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9" y="0"/>
            <a:ext cx="9147919" cy="4709484"/>
          </a:xfrm>
          <a:prstGeom prst="rect">
            <a:avLst/>
          </a:prstGeom>
        </p:spPr>
      </p:pic>
      <p:sp>
        <p:nvSpPr>
          <p:cNvPr id="8" name="ZoneTexte 7">
            <a:extLst>
              <a:ext uri="{FF2B5EF4-FFF2-40B4-BE49-F238E27FC236}">
                <a16:creationId xmlns:a16="http://schemas.microsoft.com/office/drawing/2014/main" id="{CF644A88-1594-4408-B143-830814069CDC}"/>
              </a:ext>
            </a:extLst>
          </p:cNvPr>
          <p:cNvSpPr txBox="1"/>
          <p:nvPr/>
        </p:nvSpPr>
        <p:spPr>
          <a:xfrm>
            <a:off x="3640570" y="5296619"/>
            <a:ext cx="5503430" cy="646331"/>
          </a:xfrm>
          <a:prstGeom prst="rect">
            <a:avLst/>
          </a:prstGeom>
          <a:noFill/>
        </p:spPr>
        <p:txBody>
          <a:bodyPr wrap="none" rtlCol="0">
            <a:spAutoFit/>
          </a:bodyPr>
          <a:lstStyle/>
          <a:p>
            <a:r>
              <a:rPr lang="fr-FR" sz="3600" dirty="0">
                <a:solidFill>
                  <a:schemeClr val="accent2"/>
                </a:solidFill>
                <a:latin typeface="Avenir" panose="020B0503020203020204" pitchFamily="34" charset="0"/>
              </a:rPr>
              <a:t>SOCIAL MEDIA TOOLKIT</a:t>
            </a:r>
          </a:p>
        </p:txBody>
      </p:sp>
    </p:spTree>
    <p:extLst>
      <p:ext uri="{BB962C8B-B14F-4D97-AF65-F5344CB8AC3E}">
        <p14:creationId xmlns:p14="http://schemas.microsoft.com/office/powerpoint/2010/main" val="2943095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F3BF52B-5957-44E4-93EA-E031576EC136}"/>
              </a:ext>
            </a:extLst>
          </p:cNvPr>
          <p:cNvSpPr>
            <a:spLocks noGrp="1"/>
          </p:cNvSpPr>
          <p:nvPr>
            <p:ph idx="1"/>
          </p:nvPr>
        </p:nvSpPr>
        <p:spPr>
          <a:xfrm>
            <a:off x="628650" y="1416490"/>
            <a:ext cx="7886700" cy="5191344"/>
          </a:xfrm>
        </p:spPr>
        <p:txBody>
          <a:bodyPr>
            <a:normAutofit fontScale="62500" lnSpcReduction="20000"/>
          </a:bodyPr>
          <a:lstStyle/>
          <a:p>
            <a:pPr marL="0" indent="0" algn="just">
              <a:lnSpc>
                <a:spcPct val="120000"/>
              </a:lnSpc>
              <a:buNone/>
            </a:pPr>
            <a:r>
              <a:rPr lang="en-US" b="0" dirty="0"/>
              <a:t>“</a:t>
            </a:r>
            <a:r>
              <a:rPr lang="en-US" b="0" i="1" dirty="0"/>
              <a:t>Innovate 4 Water</a:t>
            </a:r>
            <a:r>
              <a:rPr lang="en-US" b="0" dirty="0"/>
              <a:t>” in Lusaka, Zambia, will bring </a:t>
            </a:r>
            <a:r>
              <a:rPr lang="en-GB" b="0" dirty="0"/>
              <a:t>together diverse stakeholders from across the water and sanitation and broader water sectors – entrepreneurs / solutions providers, utilities, investors, large and small companies, ICT companies, agribusiness organisations, non-governmental organisations, UN agencies, and incubators – all of whom are contributing toward achieving SDG6. </a:t>
            </a:r>
          </a:p>
          <a:p>
            <a:pPr marL="0" indent="0" algn="just">
              <a:lnSpc>
                <a:spcPct val="120000"/>
              </a:lnSpc>
              <a:buNone/>
            </a:pPr>
            <a:r>
              <a:rPr lang="en-US" b="0" dirty="0"/>
              <a:t>It is organized by Waterpreneurs and 4IP Group, in partnership with GIZ and African Investments. It will take place at the InterContinental Hotel in Lusaka on 19-20 June 2019. </a:t>
            </a:r>
          </a:p>
          <a:p>
            <a:pPr marL="0" indent="0" algn="just">
              <a:lnSpc>
                <a:spcPct val="120000"/>
              </a:lnSpc>
              <a:buNone/>
            </a:pPr>
            <a:r>
              <a:rPr lang="en-US" b="0" dirty="0"/>
              <a:t>This toolkit includes: key messages and visual assets for you to post on social media along with suggested language for social media posts. </a:t>
            </a:r>
          </a:p>
          <a:p>
            <a:pPr marL="0" indent="0" algn="just">
              <a:lnSpc>
                <a:spcPct val="120000"/>
              </a:lnSpc>
              <a:buNone/>
            </a:pPr>
            <a:r>
              <a:rPr lang="en-US" b="0" dirty="0"/>
              <a:t>Thank you for helping us spread the word. We welcome your partnership in any way that works well for you. If you need any other materials, please contact Waterpreneurs: </a:t>
            </a:r>
          </a:p>
          <a:p>
            <a:pPr marL="0" indent="0" algn="just">
              <a:lnSpc>
                <a:spcPct val="120000"/>
              </a:lnSpc>
              <a:buNone/>
            </a:pPr>
            <a:endParaRPr lang="en-US" b="0" dirty="0"/>
          </a:p>
          <a:p>
            <a:pPr marL="0" indent="0" algn="just">
              <a:lnSpc>
                <a:spcPct val="120000"/>
              </a:lnSpc>
              <a:buNone/>
            </a:pPr>
            <a:r>
              <a:rPr lang="fr-FR" b="0" dirty="0"/>
              <a:t>Brieux Michoud</a:t>
            </a:r>
          </a:p>
          <a:p>
            <a:pPr marL="0" indent="0" algn="just">
              <a:lnSpc>
                <a:spcPct val="120000"/>
              </a:lnSpc>
              <a:buNone/>
            </a:pPr>
            <a:r>
              <a:rPr lang="fr-FR" b="0" dirty="0" err="1"/>
              <a:t>Managing</a:t>
            </a:r>
            <a:r>
              <a:rPr lang="fr-FR" b="0" dirty="0"/>
              <a:t> </a:t>
            </a:r>
            <a:r>
              <a:rPr lang="fr-FR" b="0" dirty="0" err="1"/>
              <a:t>partner</a:t>
            </a:r>
            <a:r>
              <a:rPr lang="fr-FR" b="0" dirty="0"/>
              <a:t>, in charge of communication</a:t>
            </a:r>
          </a:p>
          <a:p>
            <a:pPr marL="0" indent="0" algn="just">
              <a:lnSpc>
                <a:spcPct val="120000"/>
              </a:lnSpc>
              <a:buNone/>
            </a:pPr>
            <a:r>
              <a:rPr lang="fr-FR" b="0" dirty="0"/>
              <a:t>Email: </a:t>
            </a:r>
            <a:r>
              <a:rPr lang="fr-FR" b="0" u="sng" dirty="0"/>
              <a:t>brieux.michoud@waterpreneurs.net</a:t>
            </a:r>
            <a:endParaRPr lang="fr-FR" b="0" dirty="0"/>
          </a:p>
        </p:txBody>
      </p:sp>
      <p:sp>
        <p:nvSpPr>
          <p:cNvPr id="2" name="Titre 1">
            <a:extLst>
              <a:ext uri="{FF2B5EF4-FFF2-40B4-BE49-F238E27FC236}">
                <a16:creationId xmlns:a16="http://schemas.microsoft.com/office/drawing/2014/main" id="{B4BA7DDB-574B-4399-B157-BB23F937143A}"/>
              </a:ext>
            </a:extLst>
          </p:cNvPr>
          <p:cNvSpPr>
            <a:spLocks noGrp="1"/>
          </p:cNvSpPr>
          <p:nvPr>
            <p:ph type="title"/>
          </p:nvPr>
        </p:nvSpPr>
        <p:spPr/>
        <p:txBody>
          <a:bodyPr/>
          <a:lstStyle/>
          <a:p>
            <a:r>
              <a:rPr lang="fr-FR" dirty="0"/>
              <a:t>About the toolkit</a:t>
            </a:r>
          </a:p>
        </p:txBody>
      </p:sp>
      <p:sp>
        <p:nvSpPr>
          <p:cNvPr id="4" name="Titre 10">
            <a:extLst>
              <a:ext uri="{FF2B5EF4-FFF2-40B4-BE49-F238E27FC236}">
                <a16:creationId xmlns:a16="http://schemas.microsoft.com/office/drawing/2014/main" id="{AC523B9B-7FBC-4F52-9AC5-5D6025958018}"/>
              </a:ext>
            </a:extLst>
          </p:cNvPr>
          <p:cNvSpPr txBox="1">
            <a:spLocks/>
          </p:cNvSpPr>
          <p:nvPr/>
        </p:nvSpPr>
        <p:spPr>
          <a:xfrm>
            <a:off x="0" y="190320"/>
            <a:ext cx="8855242" cy="1029897"/>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baseline="0">
                <a:solidFill>
                  <a:schemeClr val="accent1">
                    <a:lumMod val="50000"/>
                  </a:schemeClr>
                </a:solidFill>
                <a:latin typeface="+mj-lt"/>
                <a:ea typeface="Tahoma" panose="020B0604030504040204" pitchFamily="34" charset="0"/>
                <a:cs typeface="Tahoma" panose="020B0604030504040204" pitchFamily="34" charset="0"/>
              </a:defRPr>
            </a:lvl1pPr>
          </a:lstStyle>
          <a:p>
            <a:pPr algn="r"/>
            <a:r>
              <a:rPr lang="en-US" b="1" dirty="0">
                <a:solidFill>
                  <a:schemeClr val="bg1"/>
                </a:solidFill>
              </a:rPr>
              <a:t>ABOUT THE TOOLKIT</a:t>
            </a:r>
            <a:endParaRPr lang="fr-CH" b="1" dirty="0">
              <a:solidFill>
                <a:schemeClr val="bg1"/>
              </a:solidFill>
            </a:endParaRPr>
          </a:p>
        </p:txBody>
      </p:sp>
    </p:spTree>
    <p:extLst>
      <p:ext uri="{BB962C8B-B14F-4D97-AF65-F5344CB8AC3E}">
        <p14:creationId xmlns:p14="http://schemas.microsoft.com/office/powerpoint/2010/main" val="2970157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6DC24D1-3072-4080-BD37-B3C6C011954E}"/>
              </a:ext>
            </a:extLst>
          </p:cNvPr>
          <p:cNvSpPr>
            <a:spLocks noGrp="1"/>
          </p:cNvSpPr>
          <p:nvPr>
            <p:ph idx="1"/>
          </p:nvPr>
        </p:nvSpPr>
        <p:spPr>
          <a:xfrm>
            <a:off x="352605" y="2175296"/>
            <a:ext cx="5271818" cy="2724508"/>
          </a:xfrm>
        </p:spPr>
        <p:txBody>
          <a:bodyPr>
            <a:normAutofit fontScale="92500" lnSpcReduction="10000"/>
          </a:bodyPr>
          <a:lstStyle/>
          <a:p>
            <a:pPr marL="0" indent="0">
              <a:buNone/>
            </a:pPr>
            <a:r>
              <a:rPr lang="fr-FR" sz="2000" dirty="0">
                <a:solidFill>
                  <a:schemeClr val="accent2"/>
                </a:solidFill>
              </a:rPr>
              <a:t>INTERACT WITH US THROUGH HASHTAGS:</a:t>
            </a:r>
          </a:p>
          <a:p>
            <a:pPr marL="0" indent="0">
              <a:buNone/>
            </a:pPr>
            <a:endParaRPr lang="fr-FR" b="0" dirty="0">
              <a:solidFill>
                <a:schemeClr val="accent2"/>
              </a:solidFill>
            </a:endParaRPr>
          </a:p>
          <a:p>
            <a:pPr marL="0" indent="0" algn="just">
              <a:buNone/>
            </a:pPr>
            <a:r>
              <a:rPr lang="en-US" sz="1500" b="0" dirty="0">
                <a:solidFill>
                  <a:schemeClr val="accent2"/>
                </a:solidFill>
              </a:rPr>
              <a:t>We will use three main hashtags when communicating about the forum in Lusaka. Please use them to stay informed, join the conversation, and engage with other partners: </a:t>
            </a:r>
          </a:p>
          <a:p>
            <a:pPr marL="0" indent="0">
              <a:buNone/>
            </a:pPr>
            <a:endParaRPr lang="fr-FR" sz="1500" b="0" dirty="0">
              <a:solidFill>
                <a:schemeClr val="accent2"/>
              </a:solidFill>
            </a:endParaRPr>
          </a:p>
          <a:p>
            <a:pPr marL="0" indent="0">
              <a:buNone/>
            </a:pPr>
            <a:r>
              <a:rPr lang="fr-FR" sz="1500" dirty="0">
                <a:solidFill>
                  <a:schemeClr val="accent2"/>
                </a:solidFill>
              </a:rPr>
              <a:t>#Innovate4Water</a:t>
            </a:r>
          </a:p>
          <a:p>
            <a:pPr marL="0" indent="0">
              <a:buNone/>
            </a:pPr>
            <a:r>
              <a:rPr lang="fr-FR" sz="1500" dirty="0">
                <a:solidFill>
                  <a:schemeClr val="accent2"/>
                </a:solidFill>
              </a:rPr>
              <a:t>#I4WLusaka</a:t>
            </a:r>
          </a:p>
          <a:p>
            <a:pPr marL="0" indent="0">
              <a:buNone/>
            </a:pPr>
            <a:r>
              <a:rPr lang="fr-FR" sz="1500" dirty="0">
                <a:solidFill>
                  <a:schemeClr val="accent2"/>
                </a:solidFill>
              </a:rPr>
              <a:t>#</a:t>
            </a:r>
            <a:r>
              <a:rPr lang="fr-FR" sz="1500" dirty="0" err="1">
                <a:solidFill>
                  <a:schemeClr val="accent2"/>
                </a:solidFill>
              </a:rPr>
              <a:t>InvestInAfrica</a:t>
            </a:r>
            <a:endParaRPr lang="fr-FR" sz="1500" dirty="0">
              <a:solidFill>
                <a:schemeClr val="accent2"/>
              </a:solidFill>
            </a:endParaRPr>
          </a:p>
          <a:p>
            <a:pPr marL="0" indent="0">
              <a:buNone/>
            </a:pPr>
            <a:endParaRPr lang="fr-FR" sz="1500" dirty="0">
              <a:solidFill>
                <a:schemeClr val="accent2"/>
              </a:solidFill>
            </a:endParaRPr>
          </a:p>
        </p:txBody>
      </p:sp>
      <p:sp>
        <p:nvSpPr>
          <p:cNvPr id="4" name="Titre 10">
            <a:extLst>
              <a:ext uri="{FF2B5EF4-FFF2-40B4-BE49-F238E27FC236}">
                <a16:creationId xmlns:a16="http://schemas.microsoft.com/office/drawing/2014/main" id="{7AE5F62C-226A-46D6-9E47-916E167D6588}"/>
              </a:ext>
            </a:extLst>
          </p:cNvPr>
          <p:cNvSpPr txBox="1">
            <a:spLocks/>
          </p:cNvSpPr>
          <p:nvPr/>
        </p:nvSpPr>
        <p:spPr>
          <a:xfrm>
            <a:off x="0" y="190320"/>
            <a:ext cx="8855242" cy="1029897"/>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baseline="0">
                <a:solidFill>
                  <a:schemeClr val="accent1">
                    <a:lumMod val="50000"/>
                  </a:schemeClr>
                </a:solidFill>
                <a:latin typeface="+mj-lt"/>
                <a:ea typeface="Tahoma" panose="020B0604030504040204" pitchFamily="34" charset="0"/>
                <a:cs typeface="Tahoma" panose="020B0604030504040204" pitchFamily="34" charset="0"/>
              </a:defRPr>
            </a:lvl1pPr>
          </a:lstStyle>
          <a:p>
            <a:pPr algn="r"/>
            <a:r>
              <a:rPr lang="en-US" b="1" dirty="0">
                <a:solidFill>
                  <a:schemeClr val="bg1"/>
                </a:solidFill>
              </a:rPr>
              <a:t>HOW TO INTERACT WITH US</a:t>
            </a:r>
            <a:endParaRPr lang="fr-CH" b="1" dirty="0">
              <a:solidFill>
                <a:schemeClr val="bg1"/>
              </a:solidFill>
            </a:endParaRPr>
          </a:p>
        </p:txBody>
      </p:sp>
      <p:sp>
        <p:nvSpPr>
          <p:cNvPr id="5" name="Espace réservé du contenu 1">
            <a:extLst>
              <a:ext uri="{FF2B5EF4-FFF2-40B4-BE49-F238E27FC236}">
                <a16:creationId xmlns:a16="http://schemas.microsoft.com/office/drawing/2014/main" id="{7889A475-9FE5-431D-8F27-5EA9A81613EC}"/>
              </a:ext>
            </a:extLst>
          </p:cNvPr>
          <p:cNvSpPr txBox="1">
            <a:spLocks/>
          </p:cNvSpPr>
          <p:nvPr/>
        </p:nvSpPr>
        <p:spPr>
          <a:xfrm>
            <a:off x="5995359" y="3648973"/>
            <a:ext cx="2519992" cy="304716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2"/>
                </a:solidFill>
                <a:latin typeface="Avenir" panose="020B050302020302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venir" panose="020B050302020302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venir" panose="020B0503020203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Avenir" panose="020B0503020203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Avenir" panose="020B0503020203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t>FOLLOW US</a:t>
            </a:r>
          </a:p>
          <a:p>
            <a:pPr marL="0" indent="0">
              <a:buNone/>
            </a:pPr>
            <a:r>
              <a:rPr lang="en-US" sz="1500" dirty="0">
                <a:latin typeface="Chevin"/>
              </a:rPr>
              <a:t>@Waterpreneurs </a:t>
            </a:r>
          </a:p>
          <a:p>
            <a:pPr marL="0" indent="0">
              <a:buNone/>
            </a:pPr>
            <a:r>
              <a:rPr lang="en-US" sz="1500" b="0" dirty="0">
                <a:latin typeface="Chevin"/>
              </a:rPr>
              <a:t>To follow us, click </a:t>
            </a:r>
            <a:r>
              <a:rPr lang="en-US" sz="1500" b="0" u="sng" dirty="0">
                <a:latin typeface="Chevin"/>
                <a:hlinkClick r:id="rId2"/>
              </a:rPr>
              <a:t>here</a:t>
            </a:r>
            <a:r>
              <a:rPr lang="en-US" sz="1500" b="0" dirty="0">
                <a:latin typeface="Chevin"/>
              </a:rPr>
              <a:t>! </a:t>
            </a:r>
          </a:p>
          <a:p>
            <a:pPr marL="0" indent="0">
              <a:buNone/>
            </a:pPr>
            <a:endParaRPr lang="en-US" sz="1500" dirty="0">
              <a:latin typeface="Chevin"/>
            </a:endParaRPr>
          </a:p>
          <a:p>
            <a:pPr marL="0" indent="0">
              <a:buNone/>
            </a:pPr>
            <a:r>
              <a:rPr lang="en-US" sz="1500" dirty="0">
                <a:latin typeface="Chevin"/>
              </a:rPr>
              <a:t>@Waterpreneurs </a:t>
            </a:r>
          </a:p>
          <a:p>
            <a:pPr marL="0" indent="0">
              <a:buNone/>
            </a:pPr>
            <a:r>
              <a:rPr lang="en-US" sz="1500" b="0" dirty="0">
                <a:latin typeface="Chevin"/>
              </a:rPr>
              <a:t>To follow us, click </a:t>
            </a:r>
            <a:r>
              <a:rPr lang="en-US" sz="1500" b="0" u="sng" dirty="0">
                <a:latin typeface="Chevin"/>
                <a:hlinkClick r:id="rId3"/>
              </a:rPr>
              <a:t>here</a:t>
            </a:r>
            <a:r>
              <a:rPr lang="en-US" sz="1500" b="0" dirty="0">
                <a:latin typeface="Chevin"/>
              </a:rPr>
              <a:t>! </a:t>
            </a:r>
            <a:endParaRPr lang="fr-FR" sz="1500" b="0" dirty="0"/>
          </a:p>
          <a:p>
            <a:pPr marL="0" indent="0">
              <a:buNone/>
            </a:pPr>
            <a:endParaRPr lang="en-US" sz="1500" dirty="0">
              <a:latin typeface="Chevin"/>
            </a:endParaRPr>
          </a:p>
          <a:p>
            <a:pPr marL="0" indent="0">
              <a:buNone/>
            </a:pPr>
            <a:r>
              <a:rPr lang="en-US" sz="1500" dirty="0">
                <a:latin typeface="Chevin"/>
              </a:rPr>
              <a:t>@Waterpreneurs </a:t>
            </a:r>
            <a:endParaRPr lang="en-US" sz="1500" b="0" dirty="0">
              <a:latin typeface="Chevin"/>
            </a:endParaRPr>
          </a:p>
          <a:p>
            <a:pPr marL="0" indent="0">
              <a:buNone/>
            </a:pPr>
            <a:r>
              <a:rPr lang="en-US" sz="1500" b="0" dirty="0">
                <a:latin typeface="Chevin"/>
              </a:rPr>
              <a:t>To like us, click </a:t>
            </a:r>
            <a:r>
              <a:rPr lang="en-US" sz="1500" b="0" u="sng" dirty="0">
                <a:latin typeface="Chevin"/>
                <a:hlinkClick r:id="rId4"/>
              </a:rPr>
              <a:t>here</a:t>
            </a:r>
            <a:r>
              <a:rPr lang="en-US" sz="1500" b="0" dirty="0">
                <a:latin typeface="Chevin"/>
              </a:rPr>
              <a:t>! </a:t>
            </a:r>
          </a:p>
          <a:p>
            <a:pPr marL="0" indent="0" algn="just">
              <a:buFont typeface="Arial" panose="020B0604020202020204" pitchFamily="34" charset="0"/>
              <a:buNone/>
            </a:pPr>
            <a:endParaRPr lang="fr-FR" sz="1500" dirty="0"/>
          </a:p>
        </p:txBody>
      </p:sp>
      <p:pic>
        <p:nvPicPr>
          <p:cNvPr id="1026" name="Picture 2" descr="https://s14-eu5.startpage.com/cgi-bin/serveimage?url=https:%2F%2Fimage.flaticon.com%2Fsprites%2Fnew_packs%2F1051288-social-media.png&amp;sp=ed9f05c827d2833a6caedf7d18014d8c">
            <a:hlinkClick r:id="rId4"/>
            <a:extLst>
              <a:ext uri="{FF2B5EF4-FFF2-40B4-BE49-F238E27FC236}">
                <a16:creationId xmlns:a16="http://schemas.microsoft.com/office/drawing/2014/main" id="{D0CEACFB-22C4-462E-9A70-E897C1ADD364}"/>
              </a:ext>
            </a:extLst>
          </p:cNvPr>
          <p:cNvPicPr>
            <a:picLocks noChangeAspect="1" noChangeArrowheads="1"/>
          </p:cNvPicPr>
          <p:nvPr/>
        </p:nvPicPr>
        <p:blipFill rotWithShape="1">
          <a:blip r:embed="rId5">
            <a:duotone>
              <a:schemeClr val="accent6">
                <a:shade val="45000"/>
                <a:satMod val="135000"/>
              </a:schemeClr>
              <a:prstClr val="white"/>
            </a:duotone>
            <a:extLst>
              <a:ext uri="{28A0092B-C50C-407E-A947-70E740481C1C}">
                <a14:useLocalDpi xmlns:a14="http://schemas.microsoft.com/office/drawing/2010/main" val="0"/>
              </a:ext>
            </a:extLst>
          </a:blip>
          <a:srcRect l="38915" t="4958" r="39047" b="71758"/>
          <a:stretch/>
        </p:blipFill>
        <p:spPr bwMode="auto">
          <a:xfrm>
            <a:off x="8141856" y="6069867"/>
            <a:ext cx="373493" cy="3709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s14-eu5.startpage.com/cgi-bin/serveimage?url=https:%2F%2Fimage.flaticon.com%2Fsprites%2Fnew_packs%2F1051288-social-media.png&amp;sp=ed9f05c827d2833a6caedf7d18014d8c">
            <a:hlinkClick r:id="rId2"/>
            <a:extLst>
              <a:ext uri="{FF2B5EF4-FFF2-40B4-BE49-F238E27FC236}">
                <a16:creationId xmlns:a16="http://schemas.microsoft.com/office/drawing/2014/main" id="{98FAE20C-EFE4-4B3E-B219-6F709D540AED}"/>
              </a:ext>
            </a:extLst>
          </p:cNvPr>
          <p:cNvPicPr>
            <a:picLocks noChangeAspect="1" noChangeArrowheads="1"/>
          </p:cNvPicPr>
          <p:nvPr/>
        </p:nvPicPr>
        <p:blipFill rotWithShape="1">
          <a:blip r:embed="rId5">
            <a:duotone>
              <a:schemeClr val="accent6">
                <a:shade val="45000"/>
                <a:satMod val="135000"/>
              </a:schemeClr>
              <a:prstClr val="white"/>
            </a:duotone>
            <a:extLst>
              <a:ext uri="{28A0092B-C50C-407E-A947-70E740481C1C}">
                <a14:useLocalDpi xmlns:a14="http://schemas.microsoft.com/office/drawing/2010/main" val="0"/>
              </a:ext>
            </a:extLst>
          </a:blip>
          <a:srcRect l="38981" t="38734" r="38981" b="37982"/>
          <a:stretch/>
        </p:blipFill>
        <p:spPr bwMode="auto">
          <a:xfrm>
            <a:off x="8141857" y="4275829"/>
            <a:ext cx="373493" cy="3709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s14-eu5.startpage.com/cgi-bin/serveimage?url=https:%2F%2Fimage.flaticon.com%2Fsprites%2Fnew_packs%2F1051288-social-media.png&amp;sp=ed9f05c827d2833a6caedf7d18014d8c">
            <a:hlinkClick r:id="rId3"/>
            <a:extLst>
              <a:ext uri="{FF2B5EF4-FFF2-40B4-BE49-F238E27FC236}">
                <a16:creationId xmlns:a16="http://schemas.microsoft.com/office/drawing/2014/main" id="{F3F68D14-CA9D-4196-A438-94E5B431C122}"/>
              </a:ext>
            </a:extLst>
          </p:cNvPr>
          <p:cNvPicPr>
            <a:picLocks noChangeAspect="1" noChangeArrowheads="1"/>
          </p:cNvPicPr>
          <p:nvPr/>
        </p:nvPicPr>
        <p:blipFill rotWithShape="1">
          <a:blip r:embed="rId5">
            <a:duotone>
              <a:schemeClr val="accent6">
                <a:shade val="45000"/>
                <a:satMod val="135000"/>
              </a:schemeClr>
              <a:prstClr val="white"/>
            </a:duotone>
            <a:extLst>
              <a:ext uri="{28A0092B-C50C-407E-A947-70E740481C1C}">
                <a14:useLocalDpi xmlns:a14="http://schemas.microsoft.com/office/drawing/2010/main" val="0"/>
              </a:ext>
            </a:extLst>
          </a:blip>
          <a:srcRect l="72274" t="38607" r="5688" b="38110"/>
          <a:stretch/>
        </p:blipFill>
        <p:spPr bwMode="auto">
          <a:xfrm>
            <a:off x="8149002" y="5172552"/>
            <a:ext cx="373493" cy="370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449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6DC24D1-3072-4080-BD37-B3C6C011954E}"/>
              </a:ext>
            </a:extLst>
          </p:cNvPr>
          <p:cNvSpPr>
            <a:spLocks noGrp="1"/>
          </p:cNvSpPr>
          <p:nvPr>
            <p:ph idx="1"/>
          </p:nvPr>
        </p:nvSpPr>
        <p:spPr>
          <a:xfrm>
            <a:off x="378484" y="2727388"/>
            <a:ext cx="4193516" cy="1232138"/>
          </a:xfrm>
        </p:spPr>
        <p:txBody>
          <a:bodyPr>
            <a:normAutofit/>
          </a:bodyPr>
          <a:lstStyle/>
          <a:p>
            <a:pPr marL="0" indent="0" algn="just">
              <a:buNone/>
            </a:pPr>
            <a:r>
              <a:rPr lang="en-US" sz="1500" b="0" dirty="0">
                <a:solidFill>
                  <a:schemeClr val="accent2"/>
                </a:solidFill>
              </a:rPr>
              <a:t>An image related to “</a:t>
            </a:r>
            <a:r>
              <a:rPr lang="en-US" sz="1500" b="0" i="1" dirty="0">
                <a:solidFill>
                  <a:schemeClr val="accent2"/>
                </a:solidFill>
              </a:rPr>
              <a:t>Innovate 4 Water</a:t>
            </a:r>
            <a:r>
              <a:rPr lang="en-US" sz="1500" b="0" dirty="0">
                <a:solidFill>
                  <a:schemeClr val="accent2"/>
                </a:solidFill>
              </a:rPr>
              <a:t>” in Lusaka is ready for you to share.</a:t>
            </a:r>
          </a:p>
          <a:p>
            <a:pPr marL="0" indent="0" algn="just">
              <a:buNone/>
            </a:pPr>
            <a:r>
              <a:rPr lang="en-US" sz="1500" b="0" dirty="0">
                <a:solidFill>
                  <a:schemeClr val="accent2"/>
                </a:solidFill>
              </a:rPr>
              <a:t>You may find it for download in our Google Drive folder:</a:t>
            </a:r>
            <a:endParaRPr lang="fr-FR" sz="1500" b="0" dirty="0">
              <a:solidFill>
                <a:schemeClr val="accent2"/>
              </a:solidFill>
            </a:endParaRPr>
          </a:p>
          <a:p>
            <a:pPr marL="0" indent="0">
              <a:buNone/>
            </a:pPr>
            <a:endParaRPr lang="fr-FR" sz="1500" dirty="0">
              <a:solidFill>
                <a:schemeClr val="accent2"/>
              </a:solidFill>
            </a:endParaRPr>
          </a:p>
        </p:txBody>
      </p:sp>
      <p:sp>
        <p:nvSpPr>
          <p:cNvPr id="4" name="Titre 10">
            <a:extLst>
              <a:ext uri="{FF2B5EF4-FFF2-40B4-BE49-F238E27FC236}">
                <a16:creationId xmlns:a16="http://schemas.microsoft.com/office/drawing/2014/main" id="{7AE5F62C-226A-46D6-9E47-916E167D6588}"/>
              </a:ext>
            </a:extLst>
          </p:cNvPr>
          <p:cNvSpPr txBox="1">
            <a:spLocks/>
          </p:cNvSpPr>
          <p:nvPr/>
        </p:nvSpPr>
        <p:spPr>
          <a:xfrm>
            <a:off x="0" y="190320"/>
            <a:ext cx="8855242" cy="1029897"/>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baseline="0">
                <a:solidFill>
                  <a:schemeClr val="accent1">
                    <a:lumMod val="50000"/>
                  </a:schemeClr>
                </a:solidFill>
                <a:latin typeface="+mj-lt"/>
                <a:ea typeface="Tahoma" panose="020B0604030504040204" pitchFamily="34" charset="0"/>
                <a:cs typeface="Tahoma" panose="020B0604030504040204" pitchFamily="34" charset="0"/>
              </a:defRPr>
            </a:lvl1pPr>
          </a:lstStyle>
          <a:p>
            <a:pPr algn="r"/>
            <a:r>
              <a:rPr lang="en-US" b="1" dirty="0">
                <a:solidFill>
                  <a:schemeClr val="bg1"/>
                </a:solidFill>
              </a:rPr>
              <a:t>SOCIAL MEDIA MATERIALS</a:t>
            </a:r>
            <a:endParaRPr lang="fr-CH" b="1" dirty="0">
              <a:solidFill>
                <a:schemeClr val="bg1"/>
              </a:solidFill>
            </a:endParaRPr>
          </a:p>
        </p:txBody>
      </p:sp>
      <p:sp>
        <p:nvSpPr>
          <p:cNvPr id="3" name="Rectangle 2">
            <a:hlinkClick r:id="rId2"/>
            <a:extLst>
              <a:ext uri="{FF2B5EF4-FFF2-40B4-BE49-F238E27FC236}">
                <a16:creationId xmlns:a16="http://schemas.microsoft.com/office/drawing/2014/main" id="{DF2946E3-C43A-42EE-8A9E-A047D8B283A9}"/>
              </a:ext>
            </a:extLst>
          </p:cNvPr>
          <p:cNvSpPr/>
          <p:nvPr/>
        </p:nvSpPr>
        <p:spPr>
          <a:xfrm>
            <a:off x="818970" y="4280142"/>
            <a:ext cx="3312543" cy="672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Google Drive</a:t>
            </a:r>
          </a:p>
        </p:txBody>
      </p:sp>
      <p:pic>
        <p:nvPicPr>
          <p:cNvPr id="7" name="Image 6" descr="Une image contenant capture d’écran&#10;&#10;Description générée avec un niveau de confiance très élevé">
            <a:extLst>
              <a:ext uri="{FF2B5EF4-FFF2-40B4-BE49-F238E27FC236}">
                <a16:creationId xmlns:a16="http://schemas.microsoft.com/office/drawing/2014/main" id="{619C0C08-1B19-4ED9-B32E-AD566477B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2852" y="1594139"/>
            <a:ext cx="3572390" cy="2491189"/>
          </a:xfrm>
          <a:prstGeom prst="rect">
            <a:avLst/>
          </a:prstGeom>
        </p:spPr>
      </p:pic>
    </p:spTree>
    <p:extLst>
      <p:ext uri="{BB962C8B-B14F-4D97-AF65-F5344CB8AC3E}">
        <p14:creationId xmlns:p14="http://schemas.microsoft.com/office/powerpoint/2010/main" val="153045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6DC24D1-3072-4080-BD37-B3C6C011954E}"/>
              </a:ext>
            </a:extLst>
          </p:cNvPr>
          <p:cNvSpPr>
            <a:spLocks noGrp="1"/>
          </p:cNvSpPr>
          <p:nvPr>
            <p:ph idx="1"/>
          </p:nvPr>
        </p:nvSpPr>
        <p:spPr>
          <a:xfrm>
            <a:off x="352605" y="1492371"/>
            <a:ext cx="4020988" cy="4977440"/>
          </a:xfrm>
        </p:spPr>
        <p:txBody>
          <a:bodyPr>
            <a:noAutofit/>
          </a:bodyPr>
          <a:lstStyle/>
          <a:p>
            <a:pPr marL="0" indent="0">
              <a:buNone/>
            </a:pPr>
            <a:r>
              <a:rPr lang="fr-FR" sz="1000" dirty="0"/>
              <a:t>Message 1 </a:t>
            </a:r>
            <a:endParaRPr lang="fr-FR" sz="1000" b="0" dirty="0"/>
          </a:p>
          <a:p>
            <a:pPr marL="0" indent="0">
              <a:buNone/>
            </a:pPr>
            <a:r>
              <a:rPr lang="fr-FR" sz="1000" b="0" dirty="0"/>
              <a:t>#SDG6 #Innovate4Water Lusaka</a:t>
            </a:r>
          </a:p>
          <a:p>
            <a:pPr marL="0" indent="0">
              <a:buNone/>
            </a:pPr>
            <a:r>
              <a:rPr lang="fr-FR" sz="1000" b="0" dirty="0" err="1"/>
              <a:t>Unlocking</a:t>
            </a:r>
            <a:r>
              <a:rPr lang="fr-FR" sz="1000" b="0" dirty="0"/>
              <a:t> capital to support the growth of </a:t>
            </a:r>
            <a:r>
              <a:rPr lang="fr-FR" sz="1000" b="0" dirty="0" err="1"/>
              <a:t>small</a:t>
            </a:r>
            <a:r>
              <a:rPr lang="fr-FR" sz="1000" b="0" dirty="0"/>
              <a:t> &amp; medium </a:t>
            </a:r>
            <a:r>
              <a:rPr lang="fr-FR" sz="1000" b="0" dirty="0" err="1"/>
              <a:t>scale</a:t>
            </a:r>
            <a:r>
              <a:rPr lang="fr-FR" sz="1000" b="0" dirty="0"/>
              <a:t> #WASH #entrepreneurs in #</a:t>
            </a:r>
            <a:r>
              <a:rPr lang="fr-FR" sz="1000" b="0" dirty="0" err="1"/>
              <a:t>Zambia</a:t>
            </a:r>
            <a:endParaRPr lang="fr-FR" sz="1000" b="0" dirty="0"/>
          </a:p>
          <a:p>
            <a:pPr marL="0" indent="0">
              <a:buNone/>
            </a:pPr>
            <a:r>
              <a:rPr lang="fr-FR" sz="1000" b="0" dirty="0"/>
              <a:t>📅 June 19-20 2019</a:t>
            </a:r>
          </a:p>
          <a:p>
            <a:pPr marL="0" indent="0">
              <a:buNone/>
            </a:pPr>
            <a:r>
              <a:rPr lang="fr-FR" sz="1000" b="0" dirty="0"/>
              <a:t>🗺️ Lusaka</a:t>
            </a:r>
          </a:p>
          <a:p>
            <a:pPr marL="0" indent="0">
              <a:buNone/>
            </a:pPr>
            <a:r>
              <a:rPr lang="fr-FR" sz="1000" b="0" dirty="0"/>
              <a:t>ℹ️ Info, programme &amp; registration: https://www.innovate4water.net/lusaka-2019</a:t>
            </a:r>
          </a:p>
          <a:p>
            <a:pPr marL="0" indent="0">
              <a:buNone/>
            </a:pPr>
            <a:r>
              <a:rPr lang="fr-FR" sz="1000" b="0" dirty="0" err="1"/>
              <a:t>Org</a:t>
            </a:r>
            <a:r>
              <a:rPr lang="fr-FR" sz="1000" b="0" dirty="0"/>
              <a:t>. by @Waterpreneurs &amp; #4IPGroup w/ @</a:t>
            </a:r>
            <a:r>
              <a:rPr lang="fr-FR" sz="1000" b="0" dirty="0" err="1"/>
              <a:t>giz_gmbh</a:t>
            </a:r>
            <a:r>
              <a:rPr lang="fr-FR" sz="1000" b="0" dirty="0"/>
              <a:t> &amp; @</a:t>
            </a:r>
            <a:r>
              <a:rPr lang="fr-FR" sz="1000" b="0" dirty="0" err="1"/>
              <a:t>AfricaEventsLtd</a:t>
            </a:r>
            <a:endParaRPr lang="fr-FR" sz="1000" b="0" dirty="0"/>
          </a:p>
          <a:p>
            <a:pPr marL="0" indent="0">
              <a:buNone/>
            </a:pPr>
            <a:r>
              <a:rPr lang="fr-FR" sz="1000" dirty="0"/>
              <a:t>Message 2 </a:t>
            </a:r>
            <a:endParaRPr lang="fr-FR" sz="1000" b="0" dirty="0"/>
          </a:p>
          <a:p>
            <a:pPr marL="0" indent="0">
              <a:buNone/>
            </a:pPr>
            <a:r>
              <a:rPr lang="en-US" sz="1000" b="0" dirty="0"/>
              <a:t>#SDG6 Experts, #impact investors, social entrepreneurs, NGO &amp; business representatives in the #water &amp; #sanitation sector?</a:t>
            </a:r>
          </a:p>
          <a:p>
            <a:pPr marL="0" indent="0">
              <a:buNone/>
            </a:pPr>
            <a:r>
              <a:rPr lang="en-US" sz="1000" b="0" dirty="0"/>
              <a:t>Meeting in Lusaka 19 20 June: #Innovate4Water marketplace forum</a:t>
            </a:r>
          </a:p>
          <a:p>
            <a:pPr marL="0" indent="0">
              <a:buNone/>
            </a:pPr>
            <a:r>
              <a:rPr lang="en-US" sz="1000" b="0" dirty="0"/>
              <a:t>https://www.innovate4water.net/lusaka-2019 </a:t>
            </a:r>
          </a:p>
          <a:p>
            <a:pPr marL="0" indent="0">
              <a:buNone/>
            </a:pPr>
            <a:r>
              <a:rPr lang="en-US" sz="1000" b="0" dirty="0"/>
              <a:t>Org. by @Waterpreneurs &amp; #4IPGroup w/ @</a:t>
            </a:r>
            <a:r>
              <a:rPr lang="en-US" sz="1000" b="0" dirty="0" err="1"/>
              <a:t>giz_gmbh</a:t>
            </a:r>
            <a:r>
              <a:rPr lang="en-US" sz="1000" b="0" dirty="0"/>
              <a:t> &amp; @</a:t>
            </a:r>
            <a:r>
              <a:rPr lang="en-US" sz="1000" b="0" dirty="0" err="1"/>
              <a:t>AfricaEventsLtd</a:t>
            </a:r>
            <a:endParaRPr lang="en-US" sz="1000" b="0" dirty="0"/>
          </a:p>
        </p:txBody>
      </p:sp>
      <p:sp>
        <p:nvSpPr>
          <p:cNvPr id="4" name="Titre 10">
            <a:extLst>
              <a:ext uri="{FF2B5EF4-FFF2-40B4-BE49-F238E27FC236}">
                <a16:creationId xmlns:a16="http://schemas.microsoft.com/office/drawing/2014/main" id="{7AE5F62C-226A-46D6-9E47-916E167D6588}"/>
              </a:ext>
            </a:extLst>
          </p:cNvPr>
          <p:cNvSpPr txBox="1">
            <a:spLocks/>
          </p:cNvSpPr>
          <p:nvPr/>
        </p:nvSpPr>
        <p:spPr>
          <a:xfrm>
            <a:off x="0" y="190320"/>
            <a:ext cx="8855242" cy="1029897"/>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baseline="0">
                <a:solidFill>
                  <a:schemeClr val="accent1">
                    <a:lumMod val="50000"/>
                  </a:schemeClr>
                </a:solidFill>
                <a:latin typeface="+mj-lt"/>
                <a:ea typeface="Tahoma" panose="020B0604030504040204" pitchFamily="34" charset="0"/>
                <a:cs typeface="Tahoma" panose="020B0604030504040204" pitchFamily="34" charset="0"/>
              </a:defRPr>
            </a:lvl1pPr>
          </a:lstStyle>
          <a:p>
            <a:pPr algn="r"/>
            <a:r>
              <a:rPr lang="en-US" b="1" dirty="0">
                <a:solidFill>
                  <a:schemeClr val="bg1"/>
                </a:solidFill>
              </a:rPr>
              <a:t>SUGGESTED Twitter POSTS</a:t>
            </a:r>
            <a:endParaRPr lang="fr-CH" b="1" dirty="0">
              <a:solidFill>
                <a:schemeClr val="bg1"/>
              </a:solidFill>
            </a:endParaRPr>
          </a:p>
        </p:txBody>
      </p:sp>
      <p:sp>
        <p:nvSpPr>
          <p:cNvPr id="5" name="Espace réservé du contenu 1">
            <a:extLst>
              <a:ext uri="{FF2B5EF4-FFF2-40B4-BE49-F238E27FC236}">
                <a16:creationId xmlns:a16="http://schemas.microsoft.com/office/drawing/2014/main" id="{0FED9DFB-0EA1-4423-89BB-9B83DF411D3C}"/>
              </a:ext>
            </a:extLst>
          </p:cNvPr>
          <p:cNvSpPr txBox="1">
            <a:spLocks/>
          </p:cNvSpPr>
          <p:nvPr/>
        </p:nvSpPr>
        <p:spPr>
          <a:xfrm>
            <a:off x="4572000" y="1492369"/>
            <a:ext cx="3788074" cy="52621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2"/>
                </a:solidFill>
                <a:latin typeface="Avenir" panose="020B050302020302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venir" panose="020B050302020302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venir" panose="020B0503020203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Avenir" panose="020B0503020203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Avenir" panose="020B0503020203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Message 3 </a:t>
            </a:r>
            <a:endParaRPr lang="fr-FR" sz="1000" b="0" dirty="0"/>
          </a:p>
          <a:p>
            <a:pPr marL="0" indent="0">
              <a:buNone/>
            </a:pPr>
            <a:r>
              <a:rPr lang="en-US" sz="1000" b="0" dirty="0"/>
              <a:t>Are you at #Innovate4Water?</a:t>
            </a:r>
          </a:p>
          <a:p>
            <a:pPr marL="0" indent="0">
              <a:buNone/>
            </a:pPr>
            <a:r>
              <a:rPr lang="en-US" sz="1000" b="0" dirty="0"/>
              <a:t>Come join the sessions on June 19-20 in #Lusaka on #Water #Sanitation Value Chain &amp; Financing!</a:t>
            </a:r>
          </a:p>
          <a:p>
            <a:pPr marL="0" indent="0">
              <a:buNone/>
            </a:pPr>
            <a:r>
              <a:rPr lang="en-US" sz="1000" b="0" dirty="0"/>
              <a:t>Including insights, experiences on proven biz cases &amp; opportunities: https://www.innovate4water.net/lusaka-2019 </a:t>
            </a:r>
          </a:p>
          <a:p>
            <a:pPr marL="0" indent="0">
              <a:buNone/>
            </a:pPr>
            <a:r>
              <a:rPr lang="en-US" sz="1000" b="0" dirty="0"/>
              <a:t>Org. by @Waterpreneurs &amp; #4IPGroup w/ @</a:t>
            </a:r>
            <a:r>
              <a:rPr lang="en-US" sz="1000" b="0" dirty="0" err="1"/>
              <a:t>giz_gmbh</a:t>
            </a:r>
            <a:r>
              <a:rPr lang="en-US" sz="1000" b="0" dirty="0"/>
              <a:t> &amp; @</a:t>
            </a:r>
            <a:r>
              <a:rPr lang="en-US" sz="1000" b="0" dirty="0" err="1"/>
              <a:t>AfricaEventsLtd</a:t>
            </a:r>
            <a:r>
              <a:rPr lang="fr-FR" sz="1000" dirty="0"/>
              <a:t>Message 4 </a:t>
            </a:r>
            <a:endParaRPr lang="fr-FR" sz="1000" b="0" dirty="0"/>
          </a:p>
          <a:p>
            <a:pPr marL="0" indent="0">
              <a:buNone/>
            </a:pPr>
            <a:r>
              <a:rPr lang="en-US" sz="1000" b="0" dirty="0"/>
              <a:t>#Innovate4Water, is taking place 19-20 June in #Lusaka and aims at providing the opportunity for meaningful interactions about techno, business and human rights. </a:t>
            </a:r>
          </a:p>
          <a:p>
            <a:pPr marL="0" indent="0">
              <a:buNone/>
            </a:pPr>
            <a:r>
              <a:rPr lang="en-US" sz="1000" b="0" dirty="0"/>
              <a:t>Sign up → https://www.innovate4water.net/lusaka-2019 </a:t>
            </a:r>
          </a:p>
          <a:p>
            <a:pPr marL="0" indent="0">
              <a:buNone/>
            </a:pPr>
            <a:r>
              <a:rPr lang="en-US" sz="1000" b="0" dirty="0"/>
              <a:t> #SDG6</a:t>
            </a:r>
          </a:p>
          <a:p>
            <a:pPr marL="0" indent="0">
              <a:buNone/>
            </a:pPr>
            <a:r>
              <a:rPr lang="en-US" sz="1000" b="0" dirty="0"/>
              <a:t>Org. by @Waterpreneurs &amp; #4IPGroup w/ @</a:t>
            </a:r>
            <a:r>
              <a:rPr lang="en-US" sz="1000" b="0" dirty="0" err="1"/>
              <a:t>giz_gmbh</a:t>
            </a:r>
            <a:r>
              <a:rPr lang="en-US" sz="1000" b="0" dirty="0"/>
              <a:t> &amp; @</a:t>
            </a:r>
            <a:r>
              <a:rPr lang="en-US" sz="1000" b="0" dirty="0" err="1"/>
              <a:t>AfricaEventsLtd</a:t>
            </a:r>
            <a:endParaRPr lang="en-US" sz="1000" b="0" dirty="0"/>
          </a:p>
          <a:p>
            <a:pPr marL="0" indent="0">
              <a:buNone/>
            </a:pPr>
            <a:r>
              <a:rPr lang="fr-FR" sz="1000" dirty="0"/>
              <a:t>Message 5 </a:t>
            </a:r>
            <a:endParaRPr lang="fr-FR" sz="1000" b="0" dirty="0"/>
          </a:p>
          <a:p>
            <a:pPr marL="0" indent="0">
              <a:buNone/>
            </a:pPr>
            <a:r>
              <a:rPr lang="en-US" sz="1000" b="0" dirty="0"/>
              <a:t>#Innovate4Water will be in Lusaka, #Zambia in June. </a:t>
            </a:r>
          </a:p>
          <a:p>
            <a:pPr marL="0" indent="0">
              <a:buNone/>
            </a:pPr>
            <a:r>
              <a:rPr lang="en-US" sz="1000" b="0" dirty="0"/>
              <a:t>Join the marketplace forum where entrepreneurs, investors and enablers meet! Early bird ending soon...</a:t>
            </a:r>
          </a:p>
          <a:p>
            <a:pPr marL="0" indent="0">
              <a:buNone/>
            </a:pPr>
            <a:r>
              <a:rPr lang="en-US" sz="1000" b="0" dirty="0"/>
              <a:t>https://www.innovate4water.net/lusaka-2019</a:t>
            </a:r>
          </a:p>
          <a:p>
            <a:pPr marL="0" indent="0">
              <a:buNone/>
            </a:pPr>
            <a:r>
              <a:rPr lang="en-US" sz="1000" b="0" dirty="0"/>
              <a:t>Org. by @Waterpreneurs &amp; #4IPGroup w/ @</a:t>
            </a:r>
            <a:r>
              <a:rPr lang="en-US" sz="1000" b="0" dirty="0" err="1"/>
              <a:t>giz_gmbh</a:t>
            </a:r>
            <a:r>
              <a:rPr lang="en-US" sz="1000" b="0" dirty="0"/>
              <a:t> &amp; @</a:t>
            </a:r>
            <a:r>
              <a:rPr lang="en-US" sz="1000" b="0" dirty="0" err="1"/>
              <a:t>AfricaEventsLtd</a:t>
            </a:r>
            <a:endParaRPr lang="en-US" sz="1000" b="0" dirty="0"/>
          </a:p>
        </p:txBody>
      </p:sp>
    </p:spTree>
    <p:extLst>
      <p:ext uri="{BB962C8B-B14F-4D97-AF65-F5344CB8AC3E}">
        <p14:creationId xmlns:p14="http://schemas.microsoft.com/office/powerpoint/2010/main" val="985644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0">
            <a:extLst>
              <a:ext uri="{FF2B5EF4-FFF2-40B4-BE49-F238E27FC236}">
                <a16:creationId xmlns:a16="http://schemas.microsoft.com/office/drawing/2014/main" id="{7AE5F62C-226A-46D6-9E47-916E167D6588}"/>
              </a:ext>
            </a:extLst>
          </p:cNvPr>
          <p:cNvSpPr txBox="1">
            <a:spLocks/>
          </p:cNvSpPr>
          <p:nvPr/>
        </p:nvSpPr>
        <p:spPr>
          <a:xfrm>
            <a:off x="0" y="190320"/>
            <a:ext cx="8855242" cy="1029897"/>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baseline="0">
                <a:solidFill>
                  <a:schemeClr val="accent1">
                    <a:lumMod val="50000"/>
                  </a:schemeClr>
                </a:solidFill>
                <a:latin typeface="+mj-lt"/>
                <a:ea typeface="Tahoma" panose="020B0604030504040204" pitchFamily="34" charset="0"/>
                <a:cs typeface="Tahoma" panose="020B0604030504040204" pitchFamily="34" charset="0"/>
              </a:defRPr>
            </a:lvl1pPr>
          </a:lstStyle>
          <a:p>
            <a:pPr algn="r"/>
            <a:r>
              <a:rPr lang="en-US" b="1" dirty="0">
                <a:solidFill>
                  <a:schemeClr val="bg1"/>
                </a:solidFill>
              </a:rPr>
              <a:t>SUGGESTED LINKEDIN &amp; FACEBOOK POSTS</a:t>
            </a:r>
            <a:endParaRPr lang="fr-CH" b="1" dirty="0">
              <a:solidFill>
                <a:schemeClr val="bg1"/>
              </a:solidFill>
            </a:endParaRPr>
          </a:p>
        </p:txBody>
      </p:sp>
      <p:sp>
        <p:nvSpPr>
          <p:cNvPr id="6" name="Rectangle 5">
            <a:extLst>
              <a:ext uri="{FF2B5EF4-FFF2-40B4-BE49-F238E27FC236}">
                <a16:creationId xmlns:a16="http://schemas.microsoft.com/office/drawing/2014/main" id="{59F74171-0C8F-489C-95BC-1DF9E45DECC0}"/>
              </a:ext>
            </a:extLst>
          </p:cNvPr>
          <p:cNvSpPr/>
          <p:nvPr/>
        </p:nvSpPr>
        <p:spPr>
          <a:xfrm>
            <a:off x="388189" y="1220217"/>
            <a:ext cx="8467054" cy="5127494"/>
          </a:xfrm>
          <a:prstGeom prst="rect">
            <a:avLst/>
          </a:prstGeom>
        </p:spPr>
        <p:txBody>
          <a:bodyPr wrap="square">
            <a:spAutoFit/>
          </a:bodyPr>
          <a:lstStyle/>
          <a:p>
            <a:pPr>
              <a:lnSpc>
                <a:spcPct val="107000"/>
              </a:lnSpc>
              <a:spcAft>
                <a:spcPts val="0"/>
              </a:spcAft>
            </a:pPr>
            <a:r>
              <a:rPr lang="en-GB" sz="900" b="1" dirty="0">
                <a:solidFill>
                  <a:schemeClr val="tx2"/>
                </a:solidFill>
                <a:latin typeface="Avenir" panose="020B0503020203020204" pitchFamily="34" charset="0"/>
                <a:ea typeface="Calibri" panose="020F0502020204030204" pitchFamily="34" charset="0"/>
                <a:cs typeface="Times New Roman" panose="02020603050405020304" pitchFamily="18" charset="0"/>
              </a:rPr>
              <a:t>INNOVATE 4 WATER</a:t>
            </a:r>
            <a:endParaRPr lang="fr-FR" sz="900" dirty="0">
              <a:solidFill>
                <a:schemeClr val="tx2"/>
              </a:solidFill>
              <a:latin typeface="Avenir" panose="020B0503020203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900" b="1" dirty="0">
                <a:solidFill>
                  <a:schemeClr val="tx2"/>
                </a:solidFill>
                <a:latin typeface="Avenir" panose="020B0503020203020204" pitchFamily="34" charset="0"/>
                <a:ea typeface="Calibri" panose="020F0502020204030204" pitchFamily="34" charset="0"/>
                <a:cs typeface="Times New Roman" panose="02020603050405020304" pitchFamily="18" charset="0"/>
              </a:rPr>
              <a:t>Lusaka - Zambia</a:t>
            </a:r>
            <a:endParaRPr lang="fr-FR" sz="900" dirty="0">
              <a:solidFill>
                <a:schemeClr val="tx2"/>
              </a:solidFill>
              <a:latin typeface="Avenir" panose="020B0503020203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900" b="1" dirty="0">
                <a:solidFill>
                  <a:schemeClr val="tx2"/>
                </a:solidFill>
                <a:latin typeface="Avenir" panose="020B0503020203020204" pitchFamily="34" charset="0"/>
                <a:ea typeface="Calibri" panose="020F0502020204030204" pitchFamily="34" charset="0"/>
                <a:cs typeface="Times New Roman" panose="02020603050405020304" pitchFamily="18" charset="0"/>
              </a:rPr>
              <a:t>June 19-20, 2019</a:t>
            </a:r>
            <a:endParaRPr lang="fr-FR" sz="900" dirty="0">
              <a:solidFill>
                <a:schemeClr val="tx2"/>
              </a:solidFill>
              <a:latin typeface="Avenir" panose="020B0503020203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900" dirty="0">
                <a:solidFill>
                  <a:schemeClr val="tx2"/>
                </a:solidFill>
                <a:latin typeface="Avenir" panose="020B0503020203020204" pitchFamily="34" charset="0"/>
                <a:ea typeface="Calibri" panose="020F0502020204030204" pitchFamily="34" charset="0"/>
                <a:cs typeface="Times New Roman" panose="02020603050405020304" pitchFamily="18" charset="0"/>
              </a:rPr>
              <a:t>Unlocking capital to support the growth of small and medium scale WASH entrepreneurs in Zambia</a:t>
            </a:r>
          </a:p>
          <a:p>
            <a:pPr>
              <a:lnSpc>
                <a:spcPct val="107000"/>
              </a:lnSpc>
              <a:spcAft>
                <a:spcPts val="0"/>
              </a:spcAft>
            </a:pPr>
            <a:r>
              <a:rPr lang="en-US" sz="900" dirty="0">
                <a:solidFill>
                  <a:schemeClr val="tx2"/>
                </a:solidFill>
                <a:latin typeface="Avenir" panose="020B0503020203020204" pitchFamily="34" charset="0"/>
                <a:ea typeface="Calibri" panose="020F0502020204030204" pitchFamily="34" charset="0"/>
                <a:cs typeface="Times New Roman" panose="02020603050405020304" pitchFamily="18" charset="0"/>
              </a:rPr>
              <a:t>Event organized by Waterpreneurs and 4IPGroup, in partnership with GIZ and African Investments</a:t>
            </a:r>
          </a:p>
          <a:p>
            <a:pPr>
              <a:lnSpc>
                <a:spcPct val="107000"/>
              </a:lnSpc>
              <a:spcAft>
                <a:spcPts val="0"/>
              </a:spcAft>
            </a:pPr>
            <a:endParaRPr lang="fr-FR" sz="900" dirty="0">
              <a:solidFill>
                <a:schemeClr val="tx2"/>
              </a:solidFill>
              <a:latin typeface="Avenir" panose="020B0503020203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900" b="1" dirty="0">
                <a:solidFill>
                  <a:schemeClr val="tx2"/>
                </a:solidFill>
                <a:latin typeface="Avenir" panose="020B0503020203020204" pitchFamily="34" charset="0"/>
                <a:ea typeface="Calibri" panose="020F0502020204030204" pitchFamily="34" charset="0"/>
                <a:cs typeface="Times New Roman" panose="02020603050405020304" pitchFamily="18" charset="0"/>
              </a:rPr>
              <a:t>What</a:t>
            </a:r>
            <a:endParaRPr lang="fr-FR" sz="900" dirty="0">
              <a:solidFill>
                <a:schemeClr val="tx2"/>
              </a:solidFill>
              <a:latin typeface="Avenir" panose="020B0503020203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900" dirty="0">
                <a:solidFill>
                  <a:schemeClr val="tx2"/>
                </a:solidFill>
                <a:latin typeface="Avenir" panose="020B0503020203020204" pitchFamily="34" charset="0"/>
                <a:ea typeface="Calibri" panose="020F0502020204030204" pitchFamily="34" charset="0"/>
                <a:cs typeface="Times New Roman" panose="02020603050405020304" pitchFamily="18" charset="0"/>
              </a:rPr>
              <a:t>On June 19-20 2019 in Lusaka, during 2 days of matchmaking focusing on water and sanitation, entrepreneurship and sustainable investments, "Innovate 4 Water" will bring water nexus innovators, investors and other key stakeholders together to accelerate innovation and diffusion, supporting sustainable technologies and business models for access to safe water and sanitation.</a:t>
            </a:r>
          </a:p>
          <a:p>
            <a:pPr>
              <a:lnSpc>
                <a:spcPct val="107000"/>
              </a:lnSpc>
              <a:spcAft>
                <a:spcPts val="0"/>
              </a:spcAft>
            </a:pPr>
            <a:endParaRPr lang="fr-FR" sz="900" dirty="0">
              <a:solidFill>
                <a:schemeClr val="tx2"/>
              </a:solidFill>
              <a:latin typeface="Avenir" panose="020B0503020203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900" b="1" dirty="0">
                <a:solidFill>
                  <a:schemeClr val="tx2"/>
                </a:solidFill>
                <a:latin typeface="Avenir" panose="020B0503020203020204" pitchFamily="34" charset="0"/>
                <a:ea typeface="Calibri" panose="020F0502020204030204" pitchFamily="34" charset="0"/>
                <a:cs typeface="Times New Roman" panose="02020603050405020304" pitchFamily="18" charset="0"/>
              </a:rPr>
              <a:t>You are a Zambian / Southern African / World expert in</a:t>
            </a:r>
            <a:r>
              <a:rPr lang="en-US" sz="900" dirty="0">
                <a:solidFill>
                  <a:schemeClr val="tx2"/>
                </a:solidFill>
                <a:latin typeface="Avenir" panose="020B0503020203020204" pitchFamily="34" charset="0"/>
                <a:ea typeface="Calibri" panose="020F0502020204030204" pitchFamily="34" charset="0"/>
                <a:cs typeface="Times New Roman" panose="02020603050405020304" pitchFamily="18" charset="0"/>
              </a:rPr>
              <a:t>:</a:t>
            </a:r>
            <a:endParaRPr lang="fr-FR" sz="900" dirty="0">
              <a:solidFill>
                <a:schemeClr val="tx2"/>
              </a:solidFill>
              <a:latin typeface="Avenir" panose="020B0503020203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US" sz="900" dirty="0">
                <a:solidFill>
                  <a:schemeClr val="tx2"/>
                </a:solidFill>
                <a:latin typeface="Avenir" panose="020B0503020203020204" pitchFamily="34" charset="0"/>
                <a:ea typeface="Calibri" panose="020F0502020204030204" pitchFamily="34" charset="0"/>
                <a:cs typeface="Times New Roman" panose="02020603050405020304" pitchFamily="18" charset="0"/>
              </a:rPr>
              <a:t>Water, sanitation and related development issues</a:t>
            </a:r>
            <a:endParaRPr lang="fr-FR" sz="900" dirty="0">
              <a:solidFill>
                <a:schemeClr val="tx2"/>
              </a:solidFill>
              <a:latin typeface="Avenir" panose="020B0503020203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US" sz="900" dirty="0">
                <a:solidFill>
                  <a:schemeClr val="tx2"/>
                </a:solidFill>
                <a:latin typeface="Avenir" panose="020B0503020203020204" pitchFamily="34" charset="0"/>
                <a:ea typeface="Calibri" panose="020F0502020204030204" pitchFamily="34" charset="0"/>
                <a:cs typeface="Times New Roman" panose="02020603050405020304" pitchFamily="18" charset="0"/>
              </a:rPr>
              <a:t>Sustainable Development Goals</a:t>
            </a:r>
            <a:endParaRPr lang="fr-FR" sz="900" dirty="0">
              <a:solidFill>
                <a:schemeClr val="tx2"/>
              </a:solidFill>
              <a:latin typeface="Avenir" panose="020B0503020203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US" sz="900" dirty="0">
                <a:solidFill>
                  <a:schemeClr val="tx2"/>
                </a:solidFill>
                <a:latin typeface="Avenir" panose="020B0503020203020204" pitchFamily="34" charset="0"/>
                <a:ea typeface="Calibri" panose="020F0502020204030204" pitchFamily="34" charset="0"/>
                <a:cs typeface="Times New Roman" panose="02020603050405020304" pitchFamily="18" charset="0"/>
              </a:rPr>
              <a:t>Access to basic services for low-income populations</a:t>
            </a:r>
            <a:endParaRPr lang="fr-FR" sz="900" dirty="0">
              <a:solidFill>
                <a:schemeClr val="tx2"/>
              </a:solidFill>
              <a:latin typeface="Avenir" panose="020B0503020203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US" sz="900" dirty="0">
                <a:solidFill>
                  <a:schemeClr val="tx2"/>
                </a:solidFill>
                <a:latin typeface="Avenir" panose="020B0503020203020204" pitchFamily="34" charset="0"/>
                <a:ea typeface="Calibri" panose="020F0502020204030204" pitchFamily="34" charset="0"/>
                <a:cs typeface="Times New Roman" panose="02020603050405020304" pitchFamily="18" charset="0"/>
              </a:rPr>
              <a:t>Business and human rights</a:t>
            </a:r>
            <a:endParaRPr lang="fr-FR" sz="900" dirty="0">
              <a:solidFill>
                <a:schemeClr val="tx2"/>
              </a:solidFill>
              <a:latin typeface="Avenir" panose="020B0503020203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US" sz="900" dirty="0">
                <a:solidFill>
                  <a:schemeClr val="tx2"/>
                </a:solidFill>
                <a:latin typeface="Avenir" panose="020B0503020203020204" pitchFamily="34" charset="0"/>
                <a:ea typeface="Calibri" panose="020F0502020204030204" pitchFamily="34" charset="0"/>
                <a:cs typeface="Times New Roman" panose="02020603050405020304" pitchFamily="18" charset="0"/>
              </a:rPr>
              <a:t>Market-based solutions</a:t>
            </a:r>
            <a:endParaRPr lang="fr-FR" sz="900" dirty="0">
              <a:solidFill>
                <a:schemeClr val="tx2"/>
              </a:solidFill>
              <a:latin typeface="Avenir" panose="020B0503020203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US" sz="900" dirty="0">
                <a:solidFill>
                  <a:schemeClr val="tx2"/>
                </a:solidFill>
                <a:latin typeface="Avenir" panose="020B0503020203020204" pitchFamily="34" charset="0"/>
                <a:ea typeface="Calibri" panose="020F0502020204030204" pitchFamily="34" charset="0"/>
                <a:cs typeface="Times New Roman" panose="02020603050405020304" pitchFamily="18" charset="0"/>
              </a:rPr>
              <a:t>Impact investing</a:t>
            </a:r>
            <a:endParaRPr lang="fr-FR" sz="900" dirty="0">
              <a:solidFill>
                <a:schemeClr val="tx2"/>
              </a:solidFill>
              <a:latin typeface="Avenir" panose="020B0503020203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US" sz="900" dirty="0">
                <a:solidFill>
                  <a:schemeClr val="tx2"/>
                </a:solidFill>
                <a:latin typeface="Avenir" panose="020B0503020203020204" pitchFamily="34" charset="0"/>
                <a:ea typeface="Calibri" panose="020F0502020204030204" pitchFamily="34" charset="0"/>
                <a:cs typeface="Times New Roman" panose="02020603050405020304" pitchFamily="18" charset="0"/>
              </a:rPr>
              <a:t>Social entrepreneurship</a:t>
            </a:r>
            <a:endParaRPr lang="fr-FR" sz="900" dirty="0">
              <a:solidFill>
                <a:schemeClr val="tx2"/>
              </a:solidFill>
              <a:latin typeface="Avenir" panose="020B0503020203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US" sz="900" dirty="0">
                <a:solidFill>
                  <a:schemeClr val="tx2"/>
                </a:solidFill>
                <a:latin typeface="Avenir" panose="020B0503020203020204" pitchFamily="34" charset="0"/>
                <a:ea typeface="Calibri" panose="020F0502020204030204" pitchFamily="34" charset="0"/>
                <a:cs typeface="Times New Roman" panose="02020603050405020304" pitchFamily="18" charset="0"/>
              </a:rPr>
              <a:t>Blended finance</a:t>
            </a:r>
            <a:endParaRPr lang="fr-FR" sz="900" dirty="0">
              <a:solidFill>
                <a:schemeClr val="tx2"/>
              </a:solidFill>
              <a:latin typeface="Avenir" panose="020B0503020203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US" sz="900" dirty="0">
                <a:solidFill>
                  <a:schemeClr val="tx2"/>
                </a:solidFill>
                <a:latin typeface="Avenir" panose="020B0503020203020204" pitchFamily="34" charset="0"/>
                <a:ea typeface="Calibri" panose="020F0502020204030204" pitchFamily="34" charset="0"/>
                <a:cs typeface="Times New Roman" panose="02020603050405020304" pitchFamily="18" charset="0"/>
              </a:rPr>
              <a:t>Circular economy</a:t>
            </a:r>
            <a:endParaRPr lang="fr-FR" sz="900" dirty="0">
              <a:solidFill>
                <a:schemeClr val="tx2"/>
              </a:solidFill>
              <a:latin typeface="Avenir" panose="020B0503020203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US" sz="900" dirty="0">
                <a:solidFill>
                  <a:schemeClr val="tx2"/>
                </a:solidFill>
                <a:latin typeface="Avenir" panose="020B0503020203020204" pitchFamily="34" charset="0"/>
                <a:ea typeface="Calibri" panose="020F0502020204030204" pitchFamily="34" charset="0"/>
                <a:cs typeface="Times New Roman" panose="02020603050405020304" pitchFamily="18" charset="0"/>
              </a:rPr>
              <a:t>Decentralized business models</a:t>
            </a:r>
            <a:endParaRPr lang="fr-FR" sz="900" dirty="0">
              <a:solidFill>
                <a:schemeClr val="tx2"/>
              </a:solidFill>
              <a:latin typeface="Avenir" panose="020B0503020203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900" b="1" dirty="0">
                <a:solidFill>
                  <a:schemeClr val="tx2"/>
                </a:solidFill>
                <a:latin typeface="Avenir" panose="020B0503020203020204" pitchFamily="34" charset="0"/>
                <a:ea typeface="Calibri" panose="020F0502020204030204" pitchFamily="34" charset="0"/>
                <a:cs typeface="Times New Roman" panose="02020603050405020304" pitchFamily="18" charset="0"/>
              </a:rPr>
              <a:t> "Innovate 4 Water" Lusaka is for you!</a:t>
            </a:r>
            <a:endParaRPr lang="fr-FR" sz="900" b="1" dirty="0">
              <a:solidFill>
                <a:schemeClr val="tx2"/>
              </a:solidFill>
              <a:latin typeface="Avenir" panose="020B050302020302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US" sz="900" b="1" dirty="0">
              <a:solidFill>
                <a:schemeClr val="tx2"/>
              </a:solidFill>
              <a:latin typeface="Avenir" panose="020B0503020203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900" b="1" dirty="0">
                <a:solidFill>
                  <a:schemeClr val="tx2"/>
                </a:solidFill>
                <a:latin typeface="Avenir" panose="020B0503020203020204" pitchFamily="34" charset="0"/>
                <a:ea typeface="Calibri" panose="020F0502020204030204" pitchFamily="34" charset="0"/>
                <a:cs typeface="Times New Roman" panose="02020603050405020304" pitchFamily="18" charset="0"/>
              </a:rPr>
              <a:t>Why</a:t>
            </a:r>
            <a:endParaRPr lang="fr-FR" sz="900" dirty="0">
              <a:solidFill>
                <a:schemeClr val="tx2"/>
              </a:solidFill>
              <a:latin typeface="Avenir" panose="020B0503020203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900" dirty="0">
                <a:solidFill>
                  <a:schemeClr val="tx2"/>
                </a:solidFill>
                <a:latin typeface="Avenir" panose="020B0503020203020204" pitchFamily="34" charset="0"/>
                <a:ea typeface="Calibri" panose="020F0502020204030204" pitchFamily="34" charset="0"/>
                <a:cs typeface="Times New Roman" panose="02020603050405020304" pitchFamily="18" charset="0"/>
              </a:rPr>
              <a:t>The market-place forum will:</a:t>
            </a:r>
            <a:endParaRPr lang="fr-FR" sz="900" dirty="0">
              <a:solidFill>
                <a:schemeClr val="tx2"/>
              </a:solidFill>
              <a:latin typeface="Avenir" panose="020B0503020203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US" sz="900" dirty="0">
                <a:solidFill>
                  <a:schemeClr val="tx2"/>
                </a:solidFill>
                <a:latin typeface="Avenir" panose="020B0503020203020204" pitchFamily="34" charset="0"/>
                <a:ea typeface="Calibri" panose="020F0502020204030204" pitchFamily="34" charset="0"/>
                <a:cs typeface="Times New Roman" panose="02020603050405020304" pitchFamily="18" charset="0"/>
              </a:rPr>
              <a:t>Bring together over 100 participants comprising high-level financiers and service providers from the public and private domains in the water and sanitation sector, as well as innovative entrepreneurs and investors from the region and abroad in an atmosphere of independence and mutual respect,</a:t>
            </a:r>
            <a:endParaRPr lang="fr-FR" sz="900" dirty="0">
              <a:solidFill>
                <a:schemeClr val="tx2"/>
              </a:solidFill>
              <a:latin typeface="Avenir" panose="020B0503020203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US" sz="900" dirty="0">
                <a:solidFill>
                  <a:schemeClr val="tx2"/>
                </a:solidFill>
                <a:latin typeface="Avenir" panose="020B0503020203020204" pitchFamily="34" charset="0"/>
                <a:ea typeface="Calibri" panose="020F0502020204030204" pitchFamily="34" charset="0"/>
                <a:cs typeface="Times New Roman" panose="02020603050405020304" pitchFamily="18" charset="0"/>
              </a:rPr>
              <a:t>Encourage an innovative exchange of experiences and views from different angles and background and inspire them to “think out of the box” to address the financial and technical challenges experienced in the water and the sanitation sector,</a:t>
            </a:r>
            <a:endParaRPr lang="fr-FR" sz="900" dirty="0">
              <a:solidFill>
                <a:schemeClr val="tx2"/>
              </a:solidFill>
              <a:latin typeface="Avenir" panose="020B0503020203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US" sz="900" dirty="0">
                <a:solidFill>
                  <a:schemeClr val="tx2"/>
                </a:solidFill>
                <a:latin typeface="Avenir" panose="020B0503020203020204" pitchFamily="34" charset="0"/>
                <a:ea typeface="Calibri" panose="020F0502020204030204" pitchFamily="34" charset="0"/>
                <a:cs typeface="Times New Roman" panose="02020603050405020304" pitchFamily="18" charset="0"/>
              </a:rPr>
              <a:t>Have a simultaneous exhibition to give participants the possibility to present themselves to providing innovative solutions to the water and sanitation sector.</a:t>
            </a:r>
          </a:p>
          <a:p>
            <a:pPr marL="342900" lvl="0" indent="-342900">
              <a:lnSpc>
                <a:spcPct val="107000"/>
              </a:lnSpc>
              <a:spcAft>
                <a:spcPts val="0"/>
              </a:spcAft>
              <a:buFont typeface="Arial" panose="020B0604020202020204" pitchFamily="34" charset="0"/>
              <a:buChar char="•"/>
              <a:tabLst>
                <a:tab pos="457200" algn="l"/>
              </a:tabLst>
            </a:pPr>
            <a:endParaRPr lang="en-US" sz="900" dirty="0">
              <a:solidFill>
                <a:schemeClr val="tx2"/>
              </a:solidFill>
              <a:latin typeface="Avenir" panose="020B0503020203020204" pitchFamily="34" charset="0"/>
              <a:ea typeface="Calibri" panose="020F0502020204030204" pitchFamily="34" charset="0"/>
              <a:cs typeface="Times New Roman" panose="02020603050405020304" pitchFamily="18" charset="0"/>
            </a:endParaRPr>
          </a:p>
          <a:p>
            <a:pPr lvl="0">
              <a:lnSpc>
                <a:spcPct val="107000"/>
              </a:lnSpc>
              <a:spcAft>
                <a:spcPts val="0"/>
              </a:spcAft>
              <a:tabLst>
                <a:tab pos="457200" algn="l"/>
              </a:tabLst>
            </a:pPr>
            <a:r>
              <a:rPr lang="fr-FR" sz="900" dirty="0">
                <a:solidFill>
                  <a:schemeClr val="tx2"/>
                </a:solidFill>
                <a:latin typeface="Avenir" panose="020B0503020203020204" pitchFamily="34" charset="0"/>
                <a:ea typeface="Calibri" panose="020F0502020204030204" pitchFamily="34" charset="0"/>
                <a:cs typeface="Times New Roman" panose="02020603050405020304" pitchFamily="18" charset="0"/>
              </a:rPr>
              <a:t>More information and registration on  https://www.innovate4water.net/lusaka-2019 </a:t>
            </a:r>
          </a:p>
        </p:txBody>
      </p:sp>
    </p:spTree>
    <p:extLst>
      <p:ext uri="{BB962C8B-B14F-4D97-AF65-F5344CB8AC3E}">
        <p14:creationId xmlns:p14="http://schemas.microsoft.com/office/powerpoint/2010/main" val="3000448054"/>
      </p:ext>
    </p:extLst>
  </p:cSld>
  <p:clrMapOvr>
    <a:masterClrMapping/>
  </p:clrMapOvr>
</p:sld>
</file>

<file path=ppt/theme/theme1.xml><?xml version="1.0" encoding="utf-8"?>
<a:theme xmlns:a="http://schemas.openxmlformats.org/drawingml/2006/main" name="Office Theme">
  <a:themeElements>
    <a:clrScheme name="Waterpreneurs">
      <a:dk1>
        <a:sysClr val="windowText" lastClr="000000"/>
      </a:dk1>
      <a:lt1>
        <a:sysClr val="window" lastClr="FFFFFF"/>
      </a:lt1>
      <a:dk2>
        <a:srgbClr val="016193"/>
      </a:dk2>
      <a:lt2>
        <a:srgbClr val="CEDBE6"/>
      </a:lt2>
      <a:accent1>
        <a:srgbClr val="F28202"/>
      </a:accent1>
      <a:accent2>
        <a:srgbClr val="009999"/>
      </a:accent2>
      <a:accent3>
        <a:srgbClr val="6CA4B8"/>
      </a:accent3>
      <a:accent4>
        <a:srgbClr val="7A8C8E"/>
      </a:accent4>
      <a:accent5>
        <a:srgbClr val="84ACB6"/>
      </a:accent5>
      <a:accent6>
        <a:srgbClr val="016193"/>
      </a:accent6>
      <a:hlink>
        <a:srgbClr val="0070C0"/>
      </a:hlink>
      <a:folHlink>
        <a:srgbClr val="7030A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3763</TotalTime>
  <Words>905</Words>
  <Application>Microsoft Office PowerPoint</Application>
  <PresentationFormat>Affichage à l'écran (4:3)</PresentationFormat>
  <Paragraphs>105</Paragraphs>
  <Slides>6</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vt:i4>
      </vt:variant>
    </vt:vector>
  </HeadingPairs>
  <TitlesOfParts>
    <vt:vector size="14" baseType="lpstr">
      <vt:lpstr>Tahoma</vt:lpstr>
      <vt:lpstr>Chevin</vt:lpstr>
      <vt:lpstr>Avenir</vt:lpstr>
      <vt:lpstr>Calibri</vt:lpstr>
      <vt:lpstr>Arial</vt:lpstr>
      <vt:lpstr>Times New Roman</vt:lpstr>
      <vt:lpstr>Calibri Light</vt:lpstr>
      <vt:lpstr>Office Theme</vt:lpstr>
      <vt:lpstr>Présentation PowerPoint</vt:lpstr>
      <vt:lpstr>About the toolkit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Waterpreneurs</dc:creator>
  <cp:lastModifiedBy>Brieux</cp:lastModifiedBy>
  <cp:revision>179</cp:revision>
  <cp:lastPrinted>2017-05-04T08:25:11Z</cp:lastPrinted>
  <dcterms:created xsi:type="dcterms:W3CDTF">2017-03-07T18:28:17Z</dcterms:created>
  <dcterms:modified xsi:type="dcterms:W3CDTF">2019-05-02T12:30:34Z</dcterms:modified>
</cp:coreProperties>
</file>